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35"/>
  </p:notesMasterIdLst>
  <p:handoutMasterIdLst>
    <p:handoutMasterId r:id="rId36"/>
  </p:handoutMasterIdLst>
  <p:sldIdLst>
    <p:sldId id="688" r:id="rId5"/>
    <p:sldId id="725" r:id="rId6"/>
    <p:sldId id="802" r:id="rId7"/>
    <p:sldId id="870" r:id="rId8"/>
    <p:sldId id="936" r:id="rId9"/>
    <p:sldId id="909" r:id="rId10"/>
    <p:sldId id="883" r:id="rId11"/>
    <p:sldId id="949" r:id="rId12"/>
    <p:sldId id="951" r:id="rId13"/>
    <p:sldId id="952" r:id="rId14"/>
    <p:sldId id="953" r:id="rId15"/>
    <p:sldId id="954" r:id="rId16"/>
    <p:sldId id="955" r:id="rId17"/>
    <p:sldId id="964" r:id="rId18"/>
    <p:sldId id="956" r:id="rId19"/>
    <p:sldId id="957" r:id="rId20"/>
    <p:sldId id="958" r:id="rId21"/>
    <p:sldId id="959" r:id="rId22"/>
    <p:sldId id="961" r:id="rId23"/>
    <p:sldId id="962" r:id="rId24"/>
    <p:sldId id="965" r:id="rId25"/>
    <p:sldId id="963" r:id="rId26"/>
    <p:sldId id="966" r:id="rId27"/>
    <p:sldId id="967" r:id="rId28"/>
    <p:sldId id="968" r:id="rId29"/>
    <p:sldId id="794" r:id="rId30"/>
    <p:sldId id="945" r:id="rId31"/>
    <p:sldId id="935" r:id="rId32"/>
    <p:sldId id="832" r:id="rId33"/>
    <p:sldId id="969" r:id="rId34"/>
  </p:sldIdLst>
  <p:sldSz cx="12192000" cy="6858000"/>
  <p:notesSz cx="6858000" cy="9144000"/>
  <p:custDataLst>
    <p:tags r:id="rId37"/>
  </p:custDataLst>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006699"/>
    <a:srgbClr val="E7EAEE"/>
    <a:srgbClr val="0000FF"/>
    <a:srgbClr val="FF0000"/>
    <a:srgbClr val="CBD2DA"/>
    <a:srgbClr val="F1F3F5"/>
    <a:srgbClr val="B89348"/>
    <a:srgbClr val="E2E5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8" autoAdjust="0"/>
    <p:restoredTop sz="84391" autoAdjust="0"/>
  </p:normalViewPr>
  <p:slideViewPr>
    <p:cSldViewPr snapToObjects="1">
      <p:cViewPr>
        <p:scale>
          <a:sx n="100" d="100"/>
          <a:sy n="100" d="100"/>
        </p:scale>
        <p:origin x="648" y="278"/>
      </p:cViewPr>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012" y="9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2023/5/16</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2023/5/16</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r>
              <a:rPr lang="zh-CN" altLang="en-US" dirty="0"/>
              <a:t>尊敬的各位评委老师，你们好，我叫黄子恒，专业是控制科学与工程，论文题目是面向车载嵌入式设备的智能语音对话方法研究。</a:t>
            </a:r>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这里是论文第</a:t>
            </a:r>
            <a:r>
              <a:rPr lang="en-US" altLang="zh-CN" dirty="0"/>
              <a:t>3</a:t>
            </a:r>
            <a:r>
              <a:rPr lang="zh-CN" altLang="en-US" dirty="0"/>
              <a:t>章使用的实验环境、数据集和评价指标。在数据集方面，使用了在</a:t>
            </a:r>
            <a:r>
              <a:rPr lang="en-US" altLang="zh-CN" dirty="0"/>
              <a:t>ASR</a:t>
            </a:r>
            <a:r>
              <a:rPr lang="zh-CN" altLang="en-US" dirty="0"/>
              <a:t>领域内应用较为广泛的</a:t>
            </a:r>
            <a:r>
              <a:rPr lang="en-US" altLang="zh-CN" dirty="0"/>
              <a:t>AISHELL-1</a:t>
            </a:r>
            <a:r>
              <a:rPr lang="zh-CN" altLang="en-US" dirty="0"/>
              <a:t>中文数据集和</a:t>
            </a:r>
            <a:r>
              <a:rPr lang="en-US" altLang="zh-CN" dirty="0"/>
              <a:t>TED-LIUM2</a:t>
            </a:r>
            <a:r>
              <a:rPr lang="zh-CN" altLang="en-US" dirty="0"/>
              <a:t>英文数据集，分别包含近</a:t>
            </a:r>
            <a:r>
              <a:rPr lang="en-US" altLang="zh-CN" dirty="0"/>
              <a:t>170</a:t>
            </a:r>
            <a:r>
              <a:rPr lang="zh-CN" altLang="en-US" dirty="0"/>
              <a:t>小时和</a:t>
            </a:r>
            <a:r>
              <a:rPr lang="en-US" altLang="zh-CN" dirty="0"/>
              <a:t>207</a:t>
            </a:r>
            <a:r>
              <a:rPr lang="zh-CN" altLang="en-US" dirty="0"/>
              <a:t>小时的语音数据，并按照一定的比例划分为训练集、验证集和测试集；在识别性能方面，论文使用字错误率</a:t>
            </a:r>
            <a:r>
              <a:rPr lang="en-US" altLang="zh-CN" dirty="0"/>
              <a:t>CER</a:t>
            </a:r>
            <a:r>
              <a:rPr lang="zh-CN" altLang="en-US" dirty="0"/>
              <a:t>和词错误率</a:t>
            </a:r>
            <a:r>
              <a:rPr lang="en-US" altLang="zh-CN" dirty="0"/>
              <a:t>WER</a:t>
            </a:r>
            <a:r>
              <a:rPr lang="zh-CN" altLang="en-US" dirty="0"/>
              <a:t>作为评价指标；在轻量化程度方面，论文选用</a:t>
            </a:r>
            <a:r>
              <a:rPr lang="en-US" altLang="zh-CN" dirty="0"/>
              <a:t>……</a:t>
            </a:r>
            <a:r>
              <a:rPr lang="zh-CN" altLang="en-US" dirty="0"/>
              <a:t>；在实际应用（推理）方面，论文使用</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860413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800" b="0" i="0" u="none" strike="noStrike" baseline="0" dirty="0">
                <a:solidFill>
                  <a:srgbClr val="000000"/>
                </a:solidFill>
                <a:latin typeface="宋体" panose="02010600030101010101" pitchFamily="2" charset="-122"/>
                <a:ea typeface="宋体" panose="02010600030101010101" pitchFamily="2" charset="-122"/>
              </a:rPr>
              <a:t>将改进的模型与近年来一些性能表现优秀的同类模型进行对比，可以看出，在</a:t>
            </a:r>
            <a:r>
              <a:rPr lang="en-US" altLang="zh-CN" sz="1800" b="0" i="0" u="none" strike="noStrike" baseline="0" dirty="0">
                <a:solidFill>
                  <a:srgbClr val="000000"/>
                </a:solidFill>
                <a:latin typeface="宋体" panose="02010600030101010101" pitchFamily="2" charset="-122"/>
                <a:ea typeface="宋体" panose="02010600030101010101" pitchFamily="2" charset="-122"/>
              </a:rPr>
              <a:t>AISHELL-1</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上，与对比组中识别性能最好的</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HA-Transformer</a:t>
            </a:r>
            <a:r>
              <a:rPr lang="zh-CN" altLang="en-US" sz="1800" b="0" i="0" u="none" strike="noStrike" baseline="0" dirty="0">
                <a:solidFill>
                  <a:srgbClr val="000000"/>
                </a:solidFill>
                <a:latin typeface="宋体" panose="02010600030101010101" pitchFamily="2" charset="-122"/>
                <a:ea typeface="宋体" panose="02010600030101010101" pitchFamily="2" charset="-122"/>
              </a:rPr>
              <a:t>相比，改进模型在测试集上的</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CER</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上升了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0.71%</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RTF</a:t>
            </a:r>
            <a:r>
              <a:rPr lang="zh-CN" altLang="en-US" sz="1800" b="0" i="0" u="none" strike="noStrike" baseline="0" dirty="0">
                <a:solidFill>
                  <a:srgbClr val="000000"/>
                </a:solidFill>
                <a:latin typeface="宋体" panose="02010600030101010101" pitchFamily="2" charset="-122"/>
                <a:ea typeface="宋体" panose="02010600030101010101" pitchFamily="2" charset="-122"/>
              </a:rPr>
              <a:t>值上升了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0.015</a:t>
            </a:r>
            <a:r>
              <a:rPr lang="zh-CN" altLang="en-US" sz="1800" b="0" i="0" u="none" strike="noStrike" baseline="0" dirty="0">
                <a:solidFill>
                  <a:srgbClr val="000000"/>
                </a:solidFill>
                <a:latin typeface="宋体" panose="02010600030101010101" pitchFamily="2" charset="-122"/>
                <a:ea typeface="宋体" panose="02010600030101010101" pitchFamily="2" charset="-122"/>
              </a:rPr>
              <a:t>（这些在实际应用中影响较小），但参数量和计算量分别相对下降了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48.35%</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77.16%</a:t>
            </a:r>
            <a:r>
              <a:rPr lang="zh-CN" altLang="en-US" sz="1800" b="0" i="0" u="none" strike="noStrike" baseline="0" dirty="0">
                <a:solidFill>
                  <a:srgbClr val="000000"/>
                </a:solidFill>
                <a:latin typeface="宋体" panose="02010600030101010101" pitchFamily="2" charset="-122"/>
                <a:ea typeface="宋体" panose="02010600030101010101" pitchFamily="2" charset="-122"/>
              </a:rPr>
              <a:t>，同时</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GMUR</a:t>
            </a:r>
            <a:r>
              <a:rPr lang="zh-CN" altLang="en-US" sz="1800" b="0" i="0" u="none" strike="noStrike" baseline="0" dirty="0">
                <a:solidFill>
                  <a:srgbClr val="000000"/>
                </a:solidFill>
                <a:latin typeface="宋体" panose="02010600030101010101" pitchFamily="2" charset="-122"/>
                <a:ea typeface="宋体" panose="02010600030101010101" pitchFamily="2" charset="-122"/>
              </a:rPr>
              <a:t>也下降了</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24.94%</a:t>
            </a:r>
            <a:r>
              <a:rPr lang="zh-CN" altLang="en-US" sz="1800" b="0" i="0" u="none" strike="noStrike" baseline="0" dirty="0">
                <a:solidFill>
                  <a:srgbClr val="000000"/>
                </a:solidFill>
                <a:latin typeface="宋体" panose="02010600030101010101" pitchFamily="2" charset="-122"/>
                <a:ea typeface="宋体" panose="02010600030101010101" pitchFamily="2" charset="-122"/>
              </a:rPr>
              <a:t>，引入语言模型后测试集上的</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CER</a:t>
            </a:r>
            <a:r>
              <a:rPr lang="zh-CN" altLang="en-US" sz="1800" b="0" i="0" u="none" strike="noStrike" baseline="0" dirty="0">
                <a:solidFill>
                  <a:srgbClr val="000000"/>
                </a:solidFill>
                <a:latin typeface="宋体" panose="02010600030101010101" pitchFamily="2" charset="-122"/>
                <a:ea typeface="宋体" panose="02010600030101010101" pitchFamily="2" charset="-122"/>
              </a:rPr>
              <a:t>可进一步降低至</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6.38%</a:t>
            </a:r>
            <a:r>
              <a:rPr lang="zh-CN" altLang="en-US" sz="1800" b="0" i="0" u="none" strike="noStrike" baseline="0" dirty="0">
                <a:solidFill>
                  <a:srgbClr val="000000"/>
                </a:solidFill>
                <a:latin typeface="宋体" panose="02010600030101010101" pitchFamily="2" charset="-122"/>
                <a:ea typeface="宋体" panose="02010600030101010101" pitchFamily="2" charset="-122"/>
              </a:rPr>
              <a:t>；在引入语言模型的情况下，与对比组中参数量和计算量都最小</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 New Roman" panose="02020603050405020304" pitchFamily="18" charset="0"/>
                <a:ea typeface="宋体" panose="02010600030101010101" pitchFamily="2" charset="-122"/>
              </a:rPr>
              <a:t>Speech-Transformer</a:t>
            </a:r>
            <a:r>
              <a:rPr lang="zh-CN" altLang="en-US" sz="1800" b="0" i="0" u="none" strike="noStrike" baseline="0" dirty="0">
                <a:latin typeface="宋体" panose="02010600030101010101" pitchFamily="2" charset="-122"/>
                <a:ea typeface="宋体" panose="02010600030101010101" pitchFamily="2" charset="-122"/>
              </a:rPr>
              <a:t>相比，改进模型在验证集和测试集上的</a:t>
            </a:r>
            <a:r>
              <a:rPr lang="en-US" altLang="zh-CN" sz="1800" b="0" i="0" u="none" strike="noStrike" baseline="0" dirty="0">
                <a:latin typeface="Times New Roman" panose="02020603050405020304" pitchFamily="18" charset="0"/>
                <a:ea typeface="宋体" panose="02010600030101010101" pitchFamily="2" charset="-122"/>
              </a:rPr>
              <a:t>CER</a:t>
            </a:r>
            <a:r>
              <a:rPr lang="zh-CN" altLang="en-US" sz="1800" b="0" i="0" u="none" strike="noStrike" baseline="0" dirty="0">
                <a:latin typeface="宋体" panose="02010600030101010101" pitchFamily="2" charset="-122"/>
                <a:ea typeface="宋体" panose="02010600030101010101" pitchFamily="2" charset="-122"/>
              </a:rPr>
              <a:t>分别下降了</a:t>
            </a:r>
            <a:r>
              <a:rPr lang="en-US" altLang="zh-CN" sz="1800" b="0" i="0" u="none" strike="noStrike" baseline="0" dirty="0">
                <a:latin typeface="Times New Roman" panose="02020603050405020304" pitchFamily="18" charset="0"/>
                <a:ea typeface="宋体" panose="02010600030101010101" pitchFamily="2" charset="-122"/>
              </a:rPr>
              <a:t>0.97%</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 New Roman" panose="02020603050405020304" pitchFamily="18" charset="0"/>
                <a:ea typeface="宋体" panose="02010600030101010101" pitchFamily="2" charset="-122"/>
              </a:rPr>
              <a:t>1.09%</a:t>
            </a:r>
            <a:r>
              <a:rPr lang="zh-CN" altLang="en-US" sz="1800" b="0" i="0" u="none" strike="noStrike" baseline="0" dirty="0">
                <a:latin typeface="宋体" panose="02010600030101010101" pitchFamily="2" charset="-122"/>
                <a:ea typeface="宋体" panose="02010600030101010101" pitchFamily="2" charset="-122"/>
              </a:rPr>
              <a:t>，参数量和计算量分别相对下降了</a:t>
            </a:r>
            <a:r>
              <a:rPr lang="en-US" altLang="zh-CN" sz="1800" b="0" i="0" u="none" strike="noStrike" baseline="0" dirty="0">
                <a:latin typeface="Times New Roman" panose="02020603050405020304" pitchFamily="18" charset="0"/>
                <a:ea typeface="宋体" panose="02010600030101010101" pitchFamily="2" charset="-122"/>
              </a:rPr>
              <a:t>27.66%</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 New Roman" panose="02020603050405020304" pitchFamily="18" charset="0"/>
                <a:ea typeface="宋体" panose="02010600030101010101" pitchFamily="2" charset="-122"/>
              </a:rPr>
              <a:t>70.72%</a:t>
            </a:r>
            <a:r>
              <a:rPr lang="zh-CN" altLang="en-US" sz="1800" b="0" i="0" u="none" strike="noStrike" baseline="0" dirty="0">
                <a:latin typeface="宋体" panose="02010600030101010101" pitchFamily="2" charset="-122"/>
                <a:ea typeface="宋体" panose="02010600030101010101" pitchFamily="2" charset="-122"/>
              </a:rPr>
              <a:t>，同时</a:t>
            </a:r>
            <a:r>
              <a:rPr lang="en-US" altLang="zh-CN" sz="1800" b="0" i="0" u="none" strike="noStrike" baseline="0" dirty="0">
                <a:latin typeface="Times New Roman" panose="02020603050405020304" pitchFamily="18" charset="0"/>
                <a:ea typeface="宋体" panose="02010600030101010101" pitchFamily="2" charset="-122"/>
              </a:rPr>
              <a:t>GMUR</a:t>
            </a:r>
            <a:r>
              <a:rPr lang="zh-CN" altLang="en-US" sz="1800" b="0" i="0" u="none" strike="noStrike" baseline="0" dirty="0">
                <a:latin typeface="宋体" panose="02010600030101010101" pitchFamily="2" charset="-122"/>
                <a:ea typeface="宋体" panose="02010600030101010101" pitchFamily="2" charset="-122"/>
              </a:rPr>
              <a:t>也下降了</a:t>
            </a:r>
            <a:r>
              <a:rPr lang="en-US" altLang="zh-CN" sz="1800" b="0" i="0" u="none" strike="noStrike" baseline="0" dirty="0">
                <a:latin typeface="Times New Roman" panose="02020603050405020304" pitchFamily="18" charset="0"/>
                <a:ea typeface="宋体" panose="02010600030101010101" pitchFamily="2" charset="-122"/>
              </a:rPr>
              <a:t>25.06%</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在</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TED-LIUM2</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上的对比实验结果与在</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AISHELL-1</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上类似。</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97732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indent="0" eaLnBrk="1">
              <a:buNone/>
            </a:pPr>
            <a:r>
              <a:rPr lang="zh-CN" altLang="en-US" dirty="0"/>
              <a:t>为了更加直观地看出所提方法的效果，论文将上述结果进行可视化处理。具体地，选择在测试集上的</a:t>
            </a:r>
            <a:r>
              <a:rPr lang="en-US" altLang="zh-CN" dirty="0"/>
              <a:t>CER/WER</a:t>
            </a:r>
            <a:r>
              <a:rPr lang="zh-CN" altLang="en-US" dirty="0"/>
              <a:t>、参数量</a:t>
            </a:r>
            <a:r>
              <a:rPr lang="en-US" altLang="zh-CN" dirty="0"/>
              <a:t>Parameters</a:t>
            </a:r>
            <a:r>
              <a:rPr lang="zh-CN" altLang="en-US" dirty="0"/>
              <a:t>、计算量</a:t>
            </a:r>
            <a:r>
              <a:rPr lang="en-US" altLang="zh-CN" dirty="0"/>
              <a:t>MACs</a:t>
            </a:r>
            <a:r>
              <a:rPr lang="zh-CN" altLang="en-US" dirty="0"/>
              <a:t>和</a:t>
            </a:r>
            <a:r>
              <a:rPr lang="en-US" altLang="zh-CN" dirty="0"/>
              <a:t>GPU</a:t>
            </a:r>
            <a:r>
              <a:rPr lang="zh-CN" altLang="en-US" dirty="0"/>
              <a:t>内存使用率</a:t>
            </a:r>
            <a:r>
              <a:rPr lang="en-US" altLang="zh-CN" dirty="0"/>
              <a:t>GMUR</a:t>
            </a:r>
            <a:r>
              <a:rPr lang="zh-CN" altLang="en-US" dirty="0"/>
              <a:t>等指标，将</a:t>
            </a:r>
            <a:r>
              <a:rPr lang="en-US" altLang="zh-CN" dirty="0"/>
              <a:t>CER/WER</a:t>
            </a:r>
            <a:r>
              <a:rPr lang="zh-CN" altLang="en-US" dirty="0"/>
              <a:t>作为纵轴、其他三项分别作为横轴绘制散点图。可以看出，</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2878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800" b="0" i="0" u="none" strike="noStrike" baseline="0" dirty="0">
                <a:solidFill>
                  <a:srgbClr val="000000"/>
                </a:solidFill>
                <a:latin typeface="宋体" panose="02010600030101010101" pitchFamily="2" charset="-122"/>
                <a:ea typeface="宋体" panose="02010600030101010101" pitchFamily="2" charset="-122"/>
              </a:rPr>
              <a:t>论文围绕解码器类型、注意力表示子空间个数和解码器中</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FNL</a:t>
            </a:r>
            <a:r>
              <a:rPr lang="zh-CN" altLang="en-US" sz="1800" b="0" i="0" u="none" strike="noStrike" baseline="0" dirty="0">
                <a:solidFill>
                  <a:srgbClr val="000000"/>
                </a:solidFill>
                <a:latin typeface="宋体" panose="02010600030101010101" pitchFamily="2" charset="-122"/>
                <a:ea typeface="宋体" panose="02010600030101010101" pitchFamily="2" charset="-122"/>
              </a:rPr>
              <a:t>类型设计消融实验，探究它们对于整个改进模型性能提升的贡献程度。具体地，分别将轻量级解码器替换为普通解码器、将轻量级</a:t>
            </a:r>
            <a:r>
              <a:rPr lang="zh-CN" altLang="en-US" sz="1800" b="0" i="0" u="none" strike="noStrike" baseline="0" dirty="0">
                <a:latin typeface="Times New Roman" panose="02020603050405020304" pitchFamily="18" charset="0"/>
                <a:ea typeface="宋体" panose="02010600030101010101" pitchFamily="2" charset="-122"/>
              </a:rPr>
              <a:t>解码器的注意力表示子空间个数从</a:t>
            </a:r>
            <a:r>
              <a:rPr lang="en-US" altLang="zh-CN" sz="1800" b="0" i="0" u="none" strike="noStrike" baseline="0" dirty="0">
                <a:latin typeface="Times New Roman" panose="02020603050405020304" pitchFamily="18" charset="0"/>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降低为</a:t>
            </a:r>
            <a:r>
              <a:rPr lang="en-US" altLang="zh-CN" sz="1800" b="0" i="0" u="none" strike="noStrike" baseline="0" dirty="0">
                <a:latin typeface="Times New Roman" panose="02020603050405020304" pitchFamily="18" charset="0"/>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、将轻量级解码器中的轻量级</a:t>
            </a:r>
            <a:r>
              <a:rPr lang="en-US" altLang="zh-CN" sz="1800" b="0" i="0" u="none" strike="noStrike" baseline="0" dirty="0">
                <a:latin typeface="Times New Roman" panose="02020603050405020304" pitchFamily="18" charset="0"/>
                <a:ea typeface="宋体" panose="02010600030101010101" pitchFamily="2" charset="-122"/>
              </a:rPr>
              <a:t>FNL</a:t>
            </a:r>
            <a:r>
              <a:rPr lang="zh-CN" altLang="en-US" sz="1800" b="0" i="0" u="none" strike="noStrike" baseline="0" dirty="0">
                <a:latin typeface="宋体" panose="02010600030101010101" pitchFamily="2" charset="-122"/>
                <a:ea typeface="宋体" panose="02010600030101010101" pitchFamily="2" charset="-122"/>
              </a:rPr>
              <a:t>替换为普通</a:t>
            </a:r>
            <a:r>
              <a:rPr lang="en-US" altLang="zh-CN" sz="1800" b="0" i="0" u="none" strike="noStrike" baseline="0" dirty="0">
                <a:latin typeface="Times New Roman" panose="02020603050405020304" pitchFamily="18" charset="0"/>
                <a:ea typeface="宋体" panose="02010600030101010101" pitchFamily="2" charset="-122"/>
              </a:rPr>
              <a:t>FNL</a:t>
            </a:r>
            <a:r>
              <a:rPr lang="zh-CN" altLang="en-US" sz="1800" b="0" i="0" u="none" strike="noStrike" baseline="0" dirty="0">
                <a:latin typeface="宋体" panose="02010600030101010101" pitchFamily="2" charset="-122"/>
                <a:ea typeface="宋体" panose="02010600030101010101" pitchFamily="2" charset="-122"/>
              </a:rPr>
              <a:t>，从而得到三个变种模型，用</a:t>
            </a:r>
            <a:r>
              <a:rPr lang="en-US" altLang="zh-CN" sz="1800" b="0" i="0" u="none" strike="noStrike" baseline="0" dirty="0">
                <a:latin typeface="Times New Roman" panose="02020603050405020304" pitchFamily="18" charset="0"/>
                <a:ea typeface="宋体" panose="02010600030101010101" pitchFamily="2" charset="-122"/>
              </a:rPr>
              <a:t>ND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 New Roman" panose="02020603050405020304" pitchFamily="18" charset="0"/>
                <a:ea typeface="宋体" panose="02010600030101010101" pitchFamily="2" charset="-122"/>
              </a:rPr>
              <a:t>SH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 New Roman" panose="02020603050405020304" pitchFamily="18" charset="0"/>
                <a:ea typeface="宋体" panose="02010600030101010101" pitchFamily="2" charset="-122"/>
              </a:rPr>
              <a:t>NF</a:t>
            </a:r>
            <a:r>
              <a:rPr lang="zh-CN" altLang="en-US" sz="1800" b="0" i="0" u="none" strike="noStrike" baseline="0" dirty="0">
                <a:latin typeface="宋体" panose="02010600030101010101" pitchFamily="2" charset="-122"/>
                <a:ea typeface="宋体" panose="02010600030101010101" pitchFamily="2" charset="-122"/>
              </a:rPr>
              <a:t>表示，观察它们在</a:t>
            </a:r>
            <a:r>
              <a:rPr lang="en-US" altLang="zh-CN" sz="1800" b="0" i="0" u="none" strike="noStrike" baseline="0" dirty="0">
                <a:latin typeface="Times New Roman" panose="02020603050405020304" pitchFamily="18" charset="0"/>
                <a:ea typeface="宋体" panose="02010600030101010101" pitchFamily="2" charset="-122"/>
              </a:rPr>
              <a:t>AISHELL-1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 New Roman" panose="02020603050405020304" pitchFamily="18" charset="0"/>
                <a:ea typeface="宋体" panose="02010600030101010101" pitchFamily="2" charset="-122"/>
              </a:rPr>
              <a:t>TED-LIUM2</a:t>
            </a:r>
            <a:r>
              <a:rPr lang="zh-CN" altLang="en-US" sz="1800" b="0" i="0" u="none" strike="noStrike" baseline="0" dirty="0">
                <a:latin typeface="宋体" panose="02010600030101010101" pitchFamily="2" charset="-122"/>
                <a:ea typeface="宋体" panose="02010600030101010101" pitchFamily="2" charset="-122"/>
              </a:rPr>
              <a:t>上的评价指标变化情况，并对结果进行可视化处理。</a:t>
            </a:r>
            <a:r>
              <a:rPr lang="zh-CN" altLang="en-US" sz="1800" b="0" i="0" u="none" strike="noStrike" baseline="0" dirty="0">
                <a:solidFill>
                  <a:srgbClr val="000000"/>
                </a:solidFill>
                <a:latin typeface="Times New Roman" panose="02020603050405020304" pitchFamily="18" charset="0"/>
              </a:rPr>
              <a:t>可以看出，</a:t>
            </a:r>
            <a:r>
              <a:rPr lang="en-US" altLang="zh-CN" sz="1800" b="0" i="0" u="none" strike="noStrike" baseline="0" dirty="0">
                <a:solidFill>
                  <a:srgbClr val="000000"/>
                </a:solidFill>
                <a:latin typeface="Times New Roman" panose="02020603050405020304" pitchFamily="18" charset="0"/>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此外，引入轻量级解码器时，需要考虑对于其中注意力表示子空间的个数选取，因为这会在一定程度上影响模型的识别性能。采用单一表示子空间时，模型的轻量化程度几乎没有变化，但在识别性能上表现较差。 </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10441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论文第</a:t>
            </a:r>
            <a:r>
              <a:rPr lang="en-US" altLang="zh-CN" dirty="0"/>
              <a:t>4</a:t>
            </a:r>
            <a:r>
              <a:rPr lang="zh-CN" altLang="en-US" dirty="0"/>
              <a:t>章的主要内容为基于标签感知图交互的自然语言理解。</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953293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200" dirty="0">
                <a:latin typeface="微软雅黑" panose="020B0503020204020204" pitchFamily="34" charset="-122"/>
                <a:ea typeface="微软雅黑" panose="020B0503020204020204" pitchFamily="34" charset="-122"/>
              </a:rPr>
              <a:t>针对基于显式联合建模的自然语言理解模型交互能力不足的问题</a:t>
            </a:r>
            <a:r>
              <a:rPr lang="zh-CN" altLang="en-US" dirty="0"/>
              <a:t>，</a:t>
            </a:r>
            <a:r>
              <a:rPr lang="zh-CN" altLang="en-US" sz="1200" dirty="0">
                <a:latin typeface="微软雅黑" panose="020B0503020204020204" pitchFamily="34" charset="-122"/>
                <a:ea typeface="微软雅黑" panose="020B0503020204020204" pitchFamily="34" charset="-122"/>
              </a:rPr>
              <a:t>提出了一种基于标签感知的图交互模型，主要由</a:t>
            </a:r>
            <a:r>
              <a:rPr lang="zh-CN" altLang="en-US" sz="1200" dirty="0">
                <a:solidFill>
                  <a:srgbClr val="C00000"/>
                </a:solidFill>
                <a:latin typeface="微软雅黑" panose="020B0503020204020204" pitchFamily="34" charset="-122"/>
                <a:ea typeface="微软雅黑" panose="020B0503020204020204" pitchFamily="34" charset="-122"/>
              </a:rPr>
              <a:t>标签映射模块</a:t>
            </a:r>
            <a:r>
              <a:rPr lang="zh-CN" altLang="en-US" sz="1200" dirty="0">
                <a:latin typeface="微软雅黑" panose="020B0503020204020204" pitchFamily="34" charset="-122"/>
                <a:ea typeface="微软雅黑" panose="020B0503020204020204" pitchFamily="34" charset="-122"/>
              </a:rPr>
              <a:t>和</a:t>
            </a:r>
            <a:r>
              <a:rPr lang="zh-CN" altLang="en-US" sz="1200" dirty="0">
                <a:solidFill>
                  <a:srgbClr val="C00000"/>
                </a:solidFill>
                <a:latin typeface="微软雅黑" panose="020B0503020204020204" pitchFamily="34" charset="-122"/>
                <a:ea typeface="微软雅黑" panose="020B0503020204020204" pitchFamily="34" charset="-122"/>
              </a:rPr>
              <a:t>全局图交互模块</a:t>
            </a:r>
            <a:r>
              <a:rPr lang="zh-CN" altLang="en-US" sz="1200" dirty="0">
                <a:latin typeface="微软雅黑" panose="020B0503020204020204" pitchFamily="34" charset="-122"/>
                <a:ea typeface="微软雅黑" panose="020B0503020204020204" pitchFamily="34" charset="-122"/>
              </a:rPr>
              <a:t>构成。前者将意图标签</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，后者对语句级别</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65467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dirty="0"/>
              <a:t>在经典显式联合建模方法的基础上，采用上述模块对其进行优化，得到改进的基于标签感知的图交互模型。使用堆叠的</a:t>
            </a:r>
            <a:r>
              <a:rPr lang="en-US" altLang="zh-CN" dirty="0"/>
              <a:t>Bi-LSTM</a:t>
            </a:r>
            <a:r>
              <a:rPr lang="zh-CN" altLang="en-US" dirty="0"/>
              <a:t>和自注意力机制对输入序列进行编码，得到编码向量</a:t>
            </a:r>
            <a:r>
              <a:rPr lang="en-US" altLang="zh-CN" dirty="0"/>
              <a:t>E</a:t>
            </a:r>
            <a:r>
              <a:rPr lang="zh-CN" altLang="en-US" dirty="0"/>
              <a:t>，作为后续两个子任务网络的输入；对于意图检测子任务，在经过</a:t>
            </a:r>
            <a:r>
              <a:rPr lang="en-US" altLang="zh-CN" dirty="0"/>
              <a:t>……</a:t>
            </a:r>
            <a:r>
              <a:rPr lang="zh-CN" altLang="en-US" dirty="0"/>
              <a:t>；对于槽位填充子任务，在经过</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92865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这里是论文第</a:t>
            </a:r>
            <a:r>
              <a:rPr lang="en-US" altLang="zh-CN" dirty="0"/>
              <a:t>4</a:t>
            </a:r>
            <a:r>
              <a:rPr lang="zh-CN" altLang="en-US" dirty="0"/>
              <a:t>章使用的实验环境、数据集和评价指标。实验环境与第</a:t>
            </a:r>
            <a:r>
              <a:rPr lang="en-US" altLang="zh-CN" dirty="0"/>
              <a:t>3</a:t>
            </a:r>
            <a:r>
              <a:rPr lang="zh-CN" altLang="en-US" dirty="0"/>
              <a:t>章一致。在数据集方面，</a:t>
            </a:r>
            <a:r>
              <a:rPr lang="zh-CN" altLang="en-US" sz="1800" b="0" i="0" u="none" strike="noStrike" baseline="0" dirty="0">
                <a:solidFill>
                  <a:srgbClr val="000000"/>
                </a:solidFill>
                <a:latin typeface="宋体" panose="02010600030101010101" pitchFamily="2" charset="-122"/>
                <a:ea typeface="宋体" panose="02010600030101010101" pitchFamily="2" charset="-122"/>
              </a:rPr>
              <a:t>使用了在</a:t>
            </a:r>
            <a:r>
              <a:rPr lang="en-US" altLang="zh-CN" sz="1800" b="0" i="0" u="none" strike="noStrike" baseline="0" dirty="0">
                <a:solidFill>
                  <a:srgbClr val="000000"/>
                </a:solidFill>
                <a:latin typeface="宋体" panose="02010600030101010101" pitchFamily="2" charset="-122"/>
                <a:ea typeface="宋体" panose="02010600030101010101" pitchFamily="2" charset="-122"/>
              </a:rPr>
              <a:t>NLU</a:t>
            </a:r>
            <a:r>
              <a:rPr lang="zh-CN" altLang="en-US" sz="1800" b="0" i="0" u="none" strike="noStrike" baseline="0" dirty="0">
                <a:solidFill>
                  <a:srgbClr val="000000"/>
                </a:solidFill>
                <a:latin typeface="宋体" panose="02010600030101010101" pitchFamily="2" charset="-122"/>
                <a:ea typeface="宋体" panose="02010600030101010101" pitchFamily="2" charset="-122"/>
              </a:rPr>
              <a:t>领域内应用较为广泛的多意图数据集</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MixATIS</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MixSnips</a:t>
            </a:r>
            <a:r>
              <a:rPr lang="zh-CN" altLang="en-US" sz="1800" b="0" i="0" u="none" strike="noStrike" baseline="0" dirty="0">
                <a:solidFill>
                  <a:srgbClr val="000000"/>
                </a:solidFill>
                <a:latin typeface="宋体" panose="02010600030101010101" pitchFamily="2" charset="-122"/>
                <a:ea typeface="宋体" panose="02010600030101010101" pitchFamily="2" charset="-122"/>
              </a:rPr>
              <a:t>，分别包含</a:t>
            </a:r>
            <a:r>
              <a:rPr lang="en-US" altLang="zh-CN" sz="1800" b="0" i="0" u="none" strike="noStrike" baseline="0" dirty="0">
                <a:solidFill>
                  <a:srgbClr val="000000"/>
                </a:solidFill>
                <a:latin typeface="宋体" panose="02010600030101010101" pitchFamily="2" charset="-122"/>
                <a:ea typeface="宋体" panose="02010600030101010101" pitchFamily="2" charset="-122"/>
              </a:rPr>
              <a:t>1.4</a:t>
            </a:r>
            <a:r>
              <a:rPr lang="zh-CN" altLang="en-US" sz="1800" b="0" i="0" u="none" strike="noStrike" baseline="0" dirty="0">
                <a:solidFill>
                  <a:srgbClr val="000000"/>
                </a:solidFill>
                <a:latin typeface="宋体" panose="02010600030101010101" pitchFamily="2" charset="-122"/>
                <a:ea typeface="宋体" panose="02010600030101010101" pitchFamily="2" charset="-122"/>
              </a:rPr>
              <a:t>万和</a:t>
            </a:r>
            <a:r>
              <a:rPr lang="en-US" altLang="zh-CN" sz="1800" b="0" i="0" u="none" strike="noStrike" baseline="0" dirty="0">
                <a:solidFill>
                  <a:srgbClr val="000000"/>
                </a:solidFill>
                <a:latin typeface="宋体" panose="02010600030101010101" pitchFamily="2" charset="-122"/>
                <a:ea typeface="宋体" panose="02010600030101010101" pitchFamily="2" charset="-122"/>
              </a:rPr>
              <a:t>4.4</a:t>
            </a:r>
            <a:r>
              <a:rPr lang="zh-CN" altLang="en-US" sz="1800" b="0" i="0" u="none" strike="noStrike" baseline="0" dirty="0">
                <a:solidFill>
                  <a:srgbClr val="000000"/>
                </a:solidFill>
                <a:latin typeface="宋体" panose="02010600030101010101" pitchFamily="2" charset="-122"/>
                <a:ea typeface="宋体" panose="02010600030101010101" pitchFamily="2" charset="-122"/>
              </a:rPr>
              <a:t>万句话语，每句话语包含</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1~3 </a:t>
            </a:r>
            <a:r>
              <a:rPr lang="zh-CN" altLang="en-US" sz="1800" b="0" i="0" u="none" strike="noStrike" baseline="0" dirty="0">
                <a:solidFill>
                  <a:srgbClr val="000000"/>
                </a:solidFill>
                <a:latin typeface="宋体" panose="02010600030101010101" pitchFamily="2" charset="-122"/>
                <a:ea typeface="宋体" panose="02010600030101010101" pitchFamily="2" charset="-122"/>
              </a:rPr>
              <a:t>个意图；</a:t>
            </a:r>
            <a:r>
              <a:rPr lang="zh-CN" altLang="en-US" dirty="0"/>
              <a:t>在预测精度方面，论文使用意图检测准确率</a:t>
            </a:r>
            <a:r>
              <a:rPr lang="en-US" altLang="zh-CN" dirty="0" err="1"/>
              <a:t>IAcc</a:t>
            </a:r>
            <a:r>
              <a:rPr lang="zh-CN" altLang="en-US" dirty="0"/>
              <a:t>、槽位</a:t>
            </a:r>
            <a:r>
              <a:rPr lang="en-US" altLang="zh-CN" dirty="0"/>
              <a:t>F1</a:t>
            </a:r>
            <a:r>
              <a:rPr lang="zh-CN" altLang="en-US" dirty="0"/>
              <a:t>值和整体准确率</a:t>
            </a:r>
            <a:r>
              <a:rPr lang="en-US" altLang="zh-CN" dirty="0" err="1"/>
              <a:t>OAcc</a:t>
            </a:r>
            <a:r>
              <a:rPr lang="zh-CN" altLang="en-US" dirty="0"/>
              <a:t>作为评价指标；在实际应用（推理）方面，论文使用</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22780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baseline="0" dirty="0">
                <a:solidFill>
                  <a:srgbClr val="000000"/>
                </a:solidFill>
                <a:latin typeface="宋体" panose="02010600030101010101" pitchFamily="2" charset="-122"/>
                <a:ea typeface="宋体" panose="02010600030101010101" pitchFamily="2" charset="-122"/>
              </a:rPr>
              <a:t>将改进的模型与近年来一些性能表现优秀的同类模型进行对比，可以看出，</a:t>
            </a:r>
            <a:r>
              <a:rPr lang="en-US" altLang="zh-CN" sz="1200" b="0" i="0" u="none" strike="noStrike" baseline="0" dirty="0">
                <a:solidFill>
                  <a:srgbClr val="000000"/>
                </a:solidFill>
                <a:latin typeface="宋体" panose="02010600030101010101" pitchFamily="2" charset="-122"/>
                <a:ea typeface="宋体" panose="02010600030101010101" pitchFamily="2" charset="-122"/>
              </a:rPr>
              <a:t>……</a:t>
            </a:r>
            <a:r>
              <a:rPr lang="zh-CN" altLang="en-US" sz="1200" b="0" i="0" u="none" strike="noStrike" baseline="0" dirty="0">
                <a:solidFill>
                  <a:srgbClr val="000000"/>
                </a:solidFill>
                <a:latin typeface="宋体" panose="02010600030101010101" pitchFamily="2" charset="-122"/>
                <a:ea typeface="宋体" panose="02010600030101010101" pitchFamily="2" charset="-122"/>
              </a:rPr>
              <a:t>。</a:t>
            </a:r>
            <a:endParaRPr lang="en-US" altLang="zh-CN"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97851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sz="1800" b="0" i="0" u="none" strike="noStrike" baseline="0" dirty="0">
                <a:solidFill>
                  <a:srgbClr val="000000"/>
                </a:solidFill>
                <a:latin typeface="宋体" panose="02010600030101010101" pitchFamily="2" charset="-122"/>
                <a:ea typeface="宋体" panose="02010600030101010101" pitchFamily="2" charset="-122"/>
              </a:rPr>
              <a:t>为了更加直观地看出所提方法的效果，论文将上述结果进行可视化处理。具体地，选择整体准确率</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OAcc</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GPU</a:t>
            </a:r>
            <a:r>
              <a:rPr lang="zh-CN" altLang="en-US" sz="1800" b="0" i="0" u="none" strike="noStrike" baseline="0" dirty="0">
                <a:solidFill>
                  <a:srgbClr val="000000"/>
                </a:solidFill>
                <a:latin typeface="宋体" panose="02010600030101010101" pitchFamily="2" charset="-122"/>
                <a:ea typeface="宋体" panose="02010600030101010101" pitchFamily="2" charset="-122"/>
              </a:rPr>
              <a:t>内存使用率和推理时间</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Latency</a:t>
            </a:r>
            <a:r>
              <a:rPr lang="zh-CN" altLang="en-US" sz="1800" b="0" i="0" u="none" strike="noStrike" baseline="0" dirty="0">
                <a:solidFill>
                  <a:srgbClr val="000000"/>
                </a:solidFill>
                <a:latin typeface="宋体" panose="02010600030101010101" pitchFamily="2" charset="-122"/>
                <a:ea typeface="宋体" panose="02010600030101010101" pitchFamily="2" charset="-122"/>
              </a:rPr>
              <a:t>均值等指标，将</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OAcc</a:t>
            </a:r>
            <a:r>
              <a:rPr lang="zh-CN" altLang="en-US" sz="1800" b="0" i="0" u="none" strike="noStrike" baseline="0" dirty="0">
                <a:solidFill>
                  <a:srgbClr val="000000"/>
                </a:solidFill>
                <a:latin typeface="宋体" panose="02010600030101010101" pitchFamily="2" charset="-122"/>
                <a:ea typeface="宋体" panose="02010600030101010101" pitchFamily="2" charset="-122"/>
              </a:rPr>
              <a:t>作为纵轴、其他两项分别作为横轴绘制散点图。</a:t>
            </a:r>
            <a:r>
              <a:rPr lang="zh-CN" altLang="en-US" dirty="0"/>
              <a:t>可以看出，</a:t>
            </a:r>
            <a:r>
              <a:rPr lang="en-US" altLang="zh-CN" dirty="0"/>
              <a:t>……</a:t>
            </a:r>
            <a:r>
              <a:rPr lang="zh-CN" altLang="en-US" dirty="0"/>
              <a:t>。</a:t>
            </a:r>
            <a:endParaRPr lang="en-US" altLang="zh-CN"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0240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r>
              <a:rPr lang="zh-CN" altLang="en-US" dirty="0"/>
              <a:t>我将从研究背景及意义、主要工作和总结与展望这</a:t>
            </a:r>
            <a:r>
              <a:rPr lang="en-US" altLang="zh-CN" dirty="0"/>
              <a:t>3</a:t>
            </a:r>
            <a:r>
              <a:rPr lang="zh-CN" altLang="en-US" dirty="0"/>
              <a:t>个部分展开介绍论文的主要内容。</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eaLnBrk="1"/>
            <a:r>
              <a:rPr lang="zh-CN" altLang="en-US" sz="1800" b="0" i="0" u="none" strike="noStrike" baseline="0" dirty="0">
                <a:solidFill>
                  <a:srgbClr val="000000"/>
                </a:solidFill>
                <a:latin typeface="宋体" panose="02010600030101010101" pitchFamily="2" charset="-122"/>
                <a:ea typeface="宋体" panose="02010600030101010101" pitchFamily="2" charset="-122"/>
              </a:rPr>
              <a:t>论文围绕标签映射模块和全局图交互模块设计消融实验，探究它们对于整个模型性能提升的贡献程度。具体地，在本章所提模型的基础上，分别移除标签映射模块</a:t>
            </a:r>
            <a:r>
              <a:rPr lang="en-US" altLang="zh-CN" sz="1800" b="0" i="0" u="none" strike="noStrike" baseline="0" dirty="0">
                <a:solidFill>
                  <a:srgbClr val="000000"/>
                </a:solidFill>
                <a:latin typeface="宋体" panose="02010600030101010101" pitchFamily="2" charset="-122"/>
                <a:ea typeface="宋体" panose="02010600030101010101" pitchFamily="2" charset="-122"/>
              </a:rPr>
              <a:t>LIM</a:t>
            </a:r>
            <a:r>
              <a:rPr lang="zh-CN" altLang="en-US" sz="1800" b="0" i="0" u="none" strike="noStrike" baseline="0" dirty="0">
                <a:solidFill>
                  <a:srgbClr val="000000"/>
                </a:solidFill>
                <a:latin typeface="宋体" panose="02010600030101010101" pitchFamily="2" charset="-122"/>
                <a:ea typeface="宋体" panose="02010600030101010101" pitchFamily="2" charset="-122"/>
              </a:rPr>
              <a:t>、移除全局图交互模块</a:t>
            </a:r>
            <a:r>
              <a:rPr lang="en-US" altLang="zh-CN" sz="1800" b="0" i="0" u="none" strike="noStrike" baseline="0" dirty="0">
                <a:solidFill>
                  <a:srgbClr val="000000"/>
                </a:solidFill>
                <a:latin typeface="宋体" panose="02010600030101010101" pitchFamily="2" charset="-122"/>
                <a:ea typeface="宋体" panose="02010600030101010101" pitchFamily="2" charset="-122"/>
              </a:rPr>
              <a:t>GGIM</a:t>
            </a:r>
            <a:r>
              <a:rPr lang="zh-CN" altLang="en-US" sz="1800" b="0" i="0" u="none" strike="noStrike" baseline="0" dirty="0">
                <a:solidFill>
                  <a:srgbClr val="000000"/>
                </a:solidFill>
                <a:latin typeface="宋体" panose="02010600030101010101" pitchFamily="2" charset="-122"/>
                <a:ea typeface="宋体" panose="02010600030101010101" pitchFamily="2" charset="-122"/>
              </a:rPr>
              <a:t>，从而得到两个变种模型，用</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w/o LIM</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a:solidFill>
                  <a:srgbClr val="000000"/>
                </a:solidFill>
                <a:latin typeface="Times New Roman" panose="02020603050405020304" pitchFamily="18" charset="0"/>
                <a:ea typeface="宋体" panose="02010600030101010101" pitchFamily="2" charset="-122"/>
              </a:rPr>
              <a:t>w/o GGIM</a:t>
            </a:r>
            <a:r>
              <a:rPr lang="zh-CN" altLang="en-US" sz="1800" b="0" i="0" u="none" strike="noStrike" baseline="0" dirty="0">
                <a:solidFill>
                  <a:srgbClr val="000000"/>
                </a:solidFill>
                <a:latin typeface="宋体" panose="02010600030101010101" pitchFamily="2" charset="-122"/>
                <a:ea typeface="宋体" panose="02010600030101010101" pitchFamily="2" charset="-122"/>
              </a:rPr>
              <a:t>表示，观察它们在</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MixATIS</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000000"/>
                </a:solidFill>
                <a:latin typeface="Times New Roman" panose="02020603050405020304" pitchFamily="18" charset="0"/>
                <a:ea typeface="宋体" panose="02010600030101010101" pitchFamily="2" charset="-122"/>
              </a:rPr>
              <a:t>MixSnips</a:t>
            </a:r>
            <a:r>
              <a:rPr lang="zh-CN" altLang="en-US" sz="1800" b="0" i="0" u="none" strike="noStrike" baseline="0" dirty="0">
                <a:solidFill>
                  <a:srgbClr val="000000"/>
                </a:solidFill>
                <a:latin typeface="宋体" panose="02010600030101010101" pitchFamily="2" charset="-122"/>
                <a:ea typeface="宋体" panose="02010600030101010101" pitchFamily="2" charset="-122"/>
              </a:rPr>
              <a:t>上的评价指标变化情况，</a:t>
            </a:r>
            <a:r>
              <a:rPr lang="zh-CN" altLang="en-US" sz="1800" b="0" i="0" u="none" strike="noStrike" baseline="0" dirty="0">
                <a:latin typeface="宋体" panose="02010600030101010101" pitchFamily="2" charset="-122"/>
                <a:ea typeface="宋体" panose="02010600030101010101" pitchFamily="2" charset="-122"/>
              </a:rPr>
              <a:t>并对结果进行可视化处理。</a:t>
            </a:r>
            <a:r>
              <a:rPr lang="zh-CN" altLang="en-US" sz="1800" b="0" i="0" u="none" strike="noStrike" baseline="0" dirty="0">
                <a:solidFill>
                  <a:srgbClr val="000000"/>
                </a:solidFill>
                <a:latin typeface="Times New Roman" panose="02020603050405020304" pitchFamily="18" charset="0"/>
              </a:rPr>
              <a:t>可以看出，</a:t>
            </a:r>
            <a:r>
              <a:rPr lang="en-US" altLang="zh-CN" sz="1800" b="0" i="0" u="none" strike="noStrike" baseline="0" dirty="0">
                <a:solidFill>
                  <a:srgbClr val="000000"/>
                </a:solidFill>
                <a:latin typeface="Times New Roman" panose="02020603050405020304" pitchFamily="18" charset="0"/>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930250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论文第</a:t>
            </a:r>
            <a:r>
              <a:rPr lang="en-US" altLang="zh-CN" dirty="0"/>
              <a:t>5</a:t>
            </a:r>
            <a:r>
              <a:rPr lang="zh-CN" altLang="en-US" dirty="0"/>
              <a:t>章的主要内容为面向车载嵌入式设备的本地智能语音对话系统。</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756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algn="l" eaLnBrk="1" latinLnBrk="0">
              <a:lnSpc>
                <a:spcPct val="130000"/>
              </a:lnSpc>
            </a:pPr>
            <a:r>
              <a:rPr lang="zh-CN" altLang="en-US" sz="1200" dirty="0">
                <a:latin typeface="微软雅黑" panose="020B0503020204020204" pitchFamily="34" charset="-122"/>
                <a:ea typeface="微软雅黑" panose="020B0503020204020204" pitchFamily="34" charset="-122"/>
              </a:rPr>
              <a:t>针对“云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端”方式运行的车载智能语音对话存在数据安全隐患的问题，搭建了面向车载嵌入式设备的本地智能语音对话系统。具体地，首先选取</a:t>
            </a:r>
            <a:r>
              <a:rPr lang="en-US" altLang="zh-CN" sz="1200" dirty="0">
                <a:latin typeface="微软雅黑" panose="020B0503020204020204" pitchFamily="34" charset="-122"/>
                <a:ea typeface="微软雅黑" panose="020B0503020204020204" pitchFamily="34" charset="-122"/>
              </a:rPr>
              <a:t>Nvidia Jetson TX2</a:t>
            </a:r>
            <a:r>
              <a:rPr lang="zh-CN" altLang="en-US" sz="1200" dirty="0">
                <a:latin typeface="微软雅黑" panose="020B0503020204020204" pitchFamily="34" charset="-122"/>
                <a:ea typeface="微软雅黑" panose="020B0503020204020204" pitchFamily="34" charset="-122"/>
              </a:rPr>
              <a:t>作为车载嵌入式设备并进行刷机、配置环境等操作；然后根据实际应用场景，开发硬件、软件平台收集专属驾驶数据，并全部存储于后台服务器，初始数据集包含近</a:t>
            </a:r>
            <a:r>
              <a:rPr lang="en-US" altLang="zh-CN" sz="1200" dirty="0">
                <a:latin typeface="微软雅黑" panose="020B0503020204020204" pitchFamily="34" charset="-122"/>
                <a:ea typeface="微软雅黑" panose="020B0503020204020204" pitchFamily="34" charset="-122"/>
              </a:rPr>
              <a:t>75</a:t>
            </a:r>
            <a:r>
              <a:rPr lang="zh-CN" altLang="en-US" sz="1200" dirty="0">
                <a:latin typeface="微软雅黑" panose="020B0503020204020204" pitchFamily="34" charset="-122"/>
                <a:ea typeface="微软雅黑" panose="020B0503020204020204" pitchFamily="34" charset="-122"/>
              </a:rPr>
              <a:t>小时、</a:t>
            </a:r>
            <a:r>
              <a:rPr lang="en-US" altLang="zh-CN" sz="1200" dirty="0">
                <a:latin typeface="微软雅黑" panose="020B0503020204020204" pitchFamily="34" charset="-122"/>
                <a:ea typeface="微软雅黑" panose="020B0503020204020204" pitchFamily="34" charset="-122"/>
              </a:rPr>
              <a:t>70000</a:t>
            </a:r>
            <a:r>
              <a:rPr lang="zh-CN" altLang="en-US" sz="12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200" dirty="0">
                <a:solidFill>
                  <a:srgbClr val="C00000"/>
                </a:solidFill>
                <a:latin typeface="微软雅黑" panose="020B0503020204020204" pitchFamily="34" charset="-122"/>
                <a:ea typeface="微软雅黑" panose="020B0503020204020204" pitchFamily="34" charset="-122"/>
              </a:rPr>
              <a:t>近</a:t>
            </a:r>
            <a:r>
              <a:rPr lang="en-US" altLang="zh-CN" sz="1200" dirty="0">
                <a:solidFill>
                  <a:srgbClr val="C00000"/>
                </a:solidFill>
                <a:latin typeface="微软雅黑" panose="020B0503020204020204" pitchFamily="34" charset="-122"/>
                <a:ea typeface="微软雅黑" panose="020B0503020204020204" pitchFamily="34" charset="-122"/>
              </a:rPr>
              <a:t>52</a:t>
            </a:r>
            <a:r>
              <a:rPr lang="zh-CN" altLang="en-US" sz="1200" dirty="0">
                <a:solidFill>
                  <a:srgbClr val="C00000"/>
                </a:solidFill>
                <a:latin typeface="微软雅黑" panose="020B0503020204020204" pitchFamily="34" charset="-122"/>
                <a:ea typeface="微软雅黑" panose="020B0503020204020204" pitchFamily="34" charset="-122"/>
              </a:rPr>
              <a:t>小时、</a:t>
            </a:r>
            <a:r>
              <a:rPr lang="en-US" altLang="zh-CN" sz="1200" dirty="0">
                <a:solidFill>
                  <a:srgbClr val="C00000"/>
                </a:solidFill>
                <a:latin typeface="微软雅黑" panose="020B0503020204020204" pitchFamily="34" charset="-122"/>
                <a:ea typeface="微软雅黑" panose="020B0503020204020204" pitchFamily="34" charset="-122"/>
              </a:rPr>
              <a:t>58000</a:t>
            </a:r>
            <a:r>
              <a:rPr lang="zh-CN" altLang="en-US" sz="1200" dirty="0">
                <a:solidFill>
                  <a:srgbClr val="C00000"/>
                </a:solidFill>
                <a:latin typeface="微软雅黑" panose="020B0503020204020204" pitchFamily="34" charset="-122"/>
                <a:ea typeface="微软雅黑" panose="020B0503020204020204" pitchFamily="34" charset="-122"/>
              </a:rPr>
              <a:t>条</a:t>
            </a:r>
            <a:r>
              <a:rPr lang="zh-CN" altLang="en-US" sz="1200" dirty="0">
                <a:latin typeface="微软雅黑" panose="020B0503020204020204" pitchFamily="34" charset="-122"/>
                <a:ea typeface="微软雅黑" panose="020B0503020204020204" pitchFamily="34" charset="-122"/>
              </a:rPr>
              <a:t>音频的驾驶数据集；接着将前两章提出的模型在驾驶数据集上进行训练；最后集成、移植网络模型至</a:t>
            </a:r>
            <a:r>
              <a:rPr lang="en-US" altLang="zh-CN" sz="1200" dirty="0">
                <a:latin typeface="微软雅黑" panose="020B0503020204020204" pitchFamily="34" charset="-122"/>
                <a:ea typeface="微软雅黑" panose="020B0503020204020204" pitchFamily="34" charset="-122"/>
              </a:rPr>
              <a:t>TX2</a:t>
            </a:r>
            <a:r>
              <a:rPr lang="zh-CN" altLang="en-US" sz="1200" dirty="0">
                <a:latin typeface="微软雅黑" panose="020B0503020204020204" pitchFamily="34" charset="-122"/>
                <a:ea typeface="微软雅黑" panose="020B0503020204020204" pitchFamily="34" charset="-122"/>
              </a:rPr>
              <a:t>并围绕搭建全套硬件平台，</a:t>
            </a:r>
            <a:r>
              <a:rPr lang="zh-CN" altLang="en-US" sz="1200" dirty="0">
                <a:solidFill>
                  <a:srgbClr val="C00000"/>
                </a:solidFill>
                <a:latin typeface="微软雅黑" panose="020B0503020204020204" pitchFamily="34" charset="-122"/>
                <a:ea typeface="微软雅黑" panose="020B0503020204020204" pitchFamily="34" charset="-122"/>
              </a:rPr>
              <a:t>实现数据安全、自然实时的离线智能语音对话</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algn="l" eaLnBrk="1" latinLnBrk="0"/>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36566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algn="l" eaLnBrk="1" latinLnBrk="0">
              <a:lnSpc>
                <a:spcPct val="130000"/>
              </a:lnSpc>
            </a:pPr>
            <a:r>
              <a:rPr lang="zh-CN" altLang="en-US" sz="1200" dirty="0">
                <a:latin typeface="微软雅黑" panose="020B0503020204020204" pitchFamily="34" charset="-122"/>
                <a:ea typeface="微软雅黑" panose="020B0503020204020204" pitchFamily="34" charset="-122"/>
              </a:rPr>
              <a:t>将第</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章和第</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章提出的模型在专属驾驶数据集上进行训练，</a:t>
            </a:r>
            <a:r>
              <a:rPr lang="en-US" altLang="zh-CN" sz="1200" dirty="0">
                <a:latin typeface="微软雅黑" panose="020B0503020204020204" pitchFamily="34" charset="-122"/>
                <a:ea typeface="微软雅黑" panose="020B0503020204020204" pitchFamily="34" charset="-122"/>
              </a:rPr>
              <a:t>ASR</a:t>
            </a:r>
            <a:r>
              <a:rPr lang="zh-CN" altLang="en-US" sz="1200" dirty="0">
                <a:latin typeface="微软雅黑" panose="020B0503020204020204" pitchFamily="34" charset="-122"/>
                <a:ea typeface="微软雅黑" panose="020B0503020204020204" pitchFamily="34" charset="-122"/>
              </a:rPr>
              <a:t>模型可达到</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r>
              <a:rPr lang="zh-CN" altLang="en-US" dirty="0"/>
              <a:t>模型训练完成后，参考其他模块的开源方法完成对话系统的集成。集成完成后，将系统模型移植至</a:t>
            </a:r>
            <a:r>
              <a:rPr lang="en-US" altLang="zh-CN" dirty="0"/>
              <a:t>TX2</a:t>
            </a:r>
            <a:r>
              <a:rPr lang="zh-CN" altLang="en-US" dirty="0"/>
              <a:t>上并观察其运行对话系统时的性能表现，在模型加载和模型推理时，</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277816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30000"/>
              </a:lnSpc>
              <a:spcBef>
                <a:spcPct val="30000"/>
              </a:spcBef>
              <a:spcAft>
                <a:spcPct val="0"/>
              </a:spcAft>
              <a:buClrTx/>
              <a:buSzTx/>
              <a:buFontTx/>
              <a:buNone/>
              <a:tabLst/>
              <a:defRPr/>
            </a:pPr>
            <a:r>
              <a:rPr lang="zh-CN" altLang="en-US" dirty="0"/>
              <a:t>围绕</a:t>
            </a:r>
            <a:r>
              <a:rPr lang="en-US" altLang="zh-CN" dirty="0"/>
              <a:t>TX2</a:t>
            </a:r>
            <a:r>
              <a:rPr lang="zh-CN" altLang="en-US" dirty="0"/>
              <a:t>搭建全套硬件平台，系统运行的基本流程为：驾驶员在按下触发器期间说出命令词，车载</a:t>
            </a:r>
            <a:r>
              <a:rPr lang="en-US" altLang="zh-CN" dirty="0"/>
              <a:t>ARHUD</a:t>
            </a:r>
            <a:r>
              <a:rPr lang="zh-CN" altLang="en-US" dirty="0"/>
              <a:t>接收到处理结果后将相关信息在车前窗上的特定区域显示。例如，驾驶员命令词为“我想看看别的行车信息”，</a:t>
            </a:r>
            <a:r>
              <a:rPr lang="en-US" altLang="zh-CN" dirty="0"/>
              <a:t>ARHUD</a:t>
            </a:r>
            <a:r>
              <a:rPr lang="zh-CN" altLang="en-US" dirty="0"/>
              <a:t>会在特定区域内切换下一个行车信息，同时播放的语音内容为“好的，已为您切换行车信息，当前信息：</a:t>
            </a:r>
            <a:r>
              <a:rPr lang="en-US" altLang="zh-CN" dirty="0"/>
              <a:t>XXX”</a:t>
            </a:r>
            <a:r>
              <a:rPr lang="zh-CN" altLang="en-US" dirty="0"/>
              <a:t>。 </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980092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30000"/>
              </a:lnSpc>
              <a:spcBef>
                <a:spcPct val="30000"/>
              </a:spcBef>
              <a:spcAft>
                <a:spcPct val="0"/>
              </a:spcAft>
              <a:buClrTx/>
              <a:buSzTx/>
              <a:buFontTx/>
              <a:buNone/>
              <a:tabLst/>
              <a:defRPr/>
            </a:pPr>
            <a:r>
              <a:rPr lang="zh-CN" altLang="en-US" dirty="0"/>
              <a:t>整套系统已在实验用车上完成搭建，支持</a:t>
            </a:r>
            <a:r>
              <a:rPr lang="en-US" altLang="zh-CN" dirty="0"/>
              <a:t>ARHUD</a:t>
            </a:r>
            <a:r>
              <a:rPr lang="zh-CN" altLang="en-US" dirty="0"/>
              <a:t>包含的</a:t>
            </a:r>
            <a:r>
              <a:rPr lang="en-US" altLang="zh-CN" dirty="0"/>
              <a:t>25</a:t>
            </a:r>
            <a:r>
              <a:rPr lang="zh-CN" altLang="en-US" dirty="0"/>
              <a:t>种意图</a:t>
            </a:r>
            <a:r>
              <a:rPr lang="en-US" altLang="zh-CN" dirty="0"/>
              <a:t>/</a:t>
            </a:r>
            <a:r>
              <a:rPr lang="zh-CN" altLang="en-US" dirty="0"/>
              <a:t>功能。为了验证对话系统符合设计需求，由某研究院测试部门主导，对系统进行内部验收测试（功能性测试）。可以看出，整套系统已通过由内部项目验收测试，对话通过率为</a:t>
            </a:r>
            <a:r>
              <a:rPr lang="en-US" altLang="zh-CN" dirty="0"/>
              <a:t>97%</a:t>
            </a:r>
            <a:r>
              <a:rPr lang="zh-CN" altLang="en-US" dirty="0"/>
              <a:t>，超过近年文献</a:t>
            </a:r>
            <a:r>
              <a:rPr lang="en-US" altLang="zh-CN" dirty="0"/>
              <a:t>[3]</a:t>
            </a:r>
            <a:r>
              <a:rPr lang="zh-CN" altLang="en-US" dirty="0"/>
              <a:t>提出的车载语音系统和文献</a:t>
            </a:r>
            <a:r>
              <a:rPr lang="en-US" altLang="zh-CN" dirty="0"/>
              <a:t>[93]</a:t>
            </a:r>
            <a:r>
              <a:rPr lang="zh-CN" altLang="en-US" dirty="0"/>
              <a:t>提出的多任务人机对话系统；对话系统平均响应时间为</a:t>
            </a:r>
            <a:r>
              <a:rPr lang="en-US" altLang="zh-CN" dirty="0"/>
              <a:t>0.33s</a:t>
            </a:r>
            <a:r>
              <a:rPr lang="zh-CN" altLang="en-US" dirty="0"/>
              <a:t>，</a:t>
            </a:r>
            <a:r>
              <a:rPr lang="en-US" altLang="zh-CN" dirty="0"/>
              <a:t>ARHUD</a:t>
            </a:r>
            <a:r>
              <a:rPr lang="zh-CN" altLang="en-US" dirty="0"/>
              <a:t>平均响应时间为</a:t>
            </a:r>
            <a:r>
              <a:rPr lang="en-US" altLang="zh-CN" dirty="0"/>
              <a:t>1.87s</a:t>
            </a:r>
            <a:r>
              <a:rPr lang="zh-CN" altLang="en-US" dirty="0"/>
              <a:t>，优于近年文献</a:t>
            </a:r>
            <a:r>
              <a:rPr lang="en-US" altLang="zh-CN" dirty="0"/>
              <a:t>[94]</a:t>
            </a:r>
            <a:r>
              <a:rPr lang="zh-CN" altLang="en-US" dirty="0"/>
              <a:t>提出的人车对话系统和文献</a:t>
            </a:r>
            <a:r>
              <a:rPr lang="en-US" altLang="zh-CN" dirty="0"/>
              <a:t>[95]</a:t>
            </a:r>
            <a:r>
              <a:rPr lang="zh-CN" altLang="en-US" dirty="0"/>
              <a:t>提出的人机 交互系统。论文提出的面向车载嵌入式设备的智能语音对话系统已符合预期的设计需求。 </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033268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最后是对于论文工作内容的总结和对未来研究方向的展望。</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论文的主要研究成果可以总结为三点，</a:t>
            </a:r>
            <a:r>
              <a:rPr lang="en-US" altLang="zh-CN" dirty="0"/>
              <a:t>……</a:t>
            </a:r>
            <a:r>
              <a:rPr lang="zh-CN" altLang="en-US" dirty="0"/>
              <a:t>。然而论文中仍有一些不足之处，后续研究工作可以从两个方面展开，对于流式自动语音识别的支持，下一步可以</a:t>
            </a:r>
            <a:r>
              <a:rPr lang="en-US" altLang="zh-CN" dirty="0"/>
              <a:t>……</a:t>
            </a:r>
            <a:r>
              <a:rPr lang="zh-CN" altLang="en-US" dirty="0"/>
              <a:t>；对于非自回归解码的支持，下一步可以</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204661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最后是攻读硕士学位期间的研究成果。</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r>
              <a:rPr lang="zh-CN" altLang="en-US" dirty="0"/>
              <a:t>恳请各位专家批评指正，谢谢！</a:t>
            </a:r>
            <a:endParaRPr lang="en-US" altLang="zh-CN"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29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r>
              <a:rPr lang="zh-CN" altLang="en-US" dirty="0"/>
              <a:t>首先是研究背景及意义。</a:t>
            </a:r>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pPr eaLnBrk="1"/>
            <a:r>
              <a:rPr lang="zh-CN" altLang="en-US" dirty="0"/>
              <a:t>在科大讯飞开放平台上可以找到两个关于离线命令词识别的产品服务，分别是离线命令词识别和离线语音听写。从开发者文档中可以看出，离线服务“核心计算在本地”，因为还需进行装机量的统计，所以并非完全离线；如果选用离线命令词识别，所有命令词都需要开发者自己定义，而从官方提供的开发指南上可以看出，需要遵守语法规范和命名规则，这样对于开发人员来说过程较为繁琐；如果选用离线语音听写，仅支持</a:t>
            </a:r>
            <a:r>
              <a:rPr lang="en-US" altLang="zh-CN" dirty="0"/>
              <a:t>Android</a:t>
            </a:r>
            <a:r>
              <a:rPr lang="zh-CN" altLang="en-US" dirty="0"/>
              <a:t>平台，可移植性不强。</a:t>
            </a:r>
            <a:endParaRPr lang="en-US" altLang="zh-CN"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30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469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pPr eaLnBrk="1"/>
            <a:r>
              <a:rPr lang="zh-CN" altLang="en-US" dirty="0"/>
              <a:t>车载语音交互已经成为汽车的标准化配置之一。作为其中的核心技术，自动语音识别和自然语言理解在深度学习的驱动下取得了重大进展。然而高精度的深度学习模型需要庞大的计算资源，当前主流车载语音对话系统采用的“云</a:t>
            </a:r>
            <a:r>
              <a:rPr lang="en-US" altLang="zh-CN" dirty="0"/>
              <a:t>—</a:t>
            </a:r>
            <a:r>
              <a:rPr lang="zh-CN" altLang="en-US" dirty="0"/>
              <a:t>端”方式存在着一定的数据安全隐患。为解决这一问题，论文重点研究针对</a:t>
            </a:r>
            <a:r>
              <a:rPr lang="en-US" altLang="zh-CN" dirty="0"/>
              <a:t>ASR</a:t>
            </a:r>
            <a:r>
              <a:rPr lang="zh-CN" altLang="en-US" dirty="0"/>
              <a:t>和</a:t>
            </a:r>
            <a:r>
              <a:rPr lang="en-US" altLang="zh-CN" dirty="0"/>
              <a:t>NLU</a:t>
            </a:r>
            <a:r>
              <a:rPr lang="zh-CN" altLang="en-US" dirty="0"/>
              <a:t>的技术创新应用方法，探索以离线方式运行的车载智能语音对话平台搭建，在本地实现数据安全、自然实时的语音对话。</a:t>
            </a:r>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pPr eaLnBrk="1"/>
            <a:r>
              <a:rPr lang="zh-CN" altLang="en-US" dirty="0"/>
              <a:t>在自动语音识别方面，现阶段主要基于注意力机制搭建序列到序列模型，该类模型解决了</a:t>
            </a:r>
            <a:r>
              <a:rPr lang="en-US" altLang="zh-CN" dirty="0"/>
              <a:t>CTC</a:t>
            </a:r>
            <a:r>
              <a:rPr lang="zh-CN" altLang="en-US" dirty="0"/>
              <a:t>模型条件独立假设性太强的问题，其主要代表是</a:t>
            </a:r>
            <a:r>
              <a:rPr lang="en-US" altLang="zh-CN" dirty="0"/>
              <a:t>Transformer</a:t>
            </a:r>
            <a:r>
              <a:rPr lang="zh-CN" altLang="en-US" dirty="0"/>
              <a:t>模型，但存在参数量庞大、计算复杂和难以部署等缺点；在自然语言理解方面，现阶段主要使用基于显式联合建模的方法，该类模型在子任务间存在信息交互通道，但没有高效的交互信息融合手段，导致模型交互能力不足，虽然可以引入预训练模型来补充丰富的语义特征，但是这会导致参数量剧增。</a:t>
            </a:r>
            <a:endParaRPr lang="en-US" altLang="zh-CN"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针对上述问题，论文的研究目标与研究内容如下</a:t>
            </a:r>
            <a:r>
              <a:rPr lang="zh-CN" altLang="en-US" dirty="0">
                <a:sym typeface="Wingdings" panose="05000000000000000000" pitchFamily="2" charset="2"/>
              </a:rPr>
              <a:t>：（念研究内容）</a:t>
            </a:r>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r>
              <a:rPr lang="zh-CN" altLang="en-US" dirty="0"/>
              <a:t>论文第</a:t>
            </a:r>
            <a:r>
              <a:rPr lang="en-US" altLang="zh-CN" dirty="0"/>
              <a:t>3</a:t>
            </a:r>
            <a:r>
              <a:rPr lang="zh-CN" altLang="en-US" dirty="0"/>
              <a:t>章的主要内容为基于残差分组线性变换解码器的自动语音识别。</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首先介绍</a:t>
            </a:r>
            <a:r>
              <a:rPr lang="en-US" altLang="zh-CN" dirty="0"/>
              <a:t>Transformer</a:t>
            </a:r>
            <a:r>
              <a:rPr lang="zh-CN" altLang="en-US" dirty="0"/>
              <a:t>模型的基本结构，</a:t>
            </a:r>
            <a:r>
              <a:rPr lang="zh-CN" altLang="en-US" sz="1200" b="0" dirty="0">
                <a:latin typeface="微软雅黑" panose="020B0503020204020204" pitchFamily="34" charset="-122"/>
                <a:ea typeface="微软雅黑" panose="020B0503020204020204" pitchFamily="34" charset="-122"/>
              </a:rPr>
              <a:t>左侧的编码器对输入的语音帧序列进行编码，提取深层次特征，使用注意力机制提取深层次特征并获取语义信息；右侧的解码器根据历史文本对编码器的输出进行解码，产生当前时刻的文本输出。二者均由若干个块堆叠而成。针对该类模型参数量庞大的问题，提出了基于残差分组线性变换的解码器结构，该结构关键模块为“钻石”型缩放单元。它的基本计算步骤如图（</a:t>
            </a:r>
            <a:r>
              <a:rPr lang="en-US" altLang="zh-CN" sz="1200" b="0" dirty="0">
                <a:latin typeface="微软雅黑" panose="020B0503020204020204" pitchFamily="34" charset="-122"/>
                <a:ea typeface="微软雅黑" panose="020B0503020204020204" pitchFamily="34" charset="-122"/>
              </a:rPr>
              <a:t>a</a:t>
            </a:r>
            <a:r>
              <a:rPr lang="zh-CN" altLang="en-US" sz="1200" b="0" dirty="0">
                <a:latin typeface="微软雅黑" panose="020B0503020204020204" pitchFamily="34" charset="-122"/>
                <a:ea typeface="微软雅黑" panose="020B0503020204020204" pitchFamily="34" charset="-122"/>
              </a:rPr>
              <a:t>）所示，</a:t>
            </a:r>
            <a:r>
              <a:rPr lang="zh-CN" altLang="en-US" dirty="0"/>
              <a:t>首先通过切分混合函数对输入进行处理以保证学习效率，再使用分组线性变换进行前向传播。和普通全连接网络不同，分层分组线性变换允许分组的输入神经元和输出神经元进行局部连接，计算效率更高，参数量更少。</a:t>
            </a:r>
            <a:endParaRPr lang="en-US" altLang="zh-CN" sz="1200" b="0" dirty="0">
              <a:latin typeface="微软雅黑" panose="020B0503020204020204" pitchFamily="34" charset="-122"/>
              <a:ea typeface="微软雅黑" panose="020B0503020204020204" pitchFamily="34" charset="-122"/>
            </a:endParaRP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87838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基于“钻石”型缩放单元，提出轻量级解码器块，它是通过在原始</a:t>
            </a:r>
            <a:r>
              <a:rPr lang="en-US" altLang="zh-CN" dirty="0"/>
              <a:t>Transformer</a:t>
            </a:r>
            <a:r>
              <a:rPr lang="zh-CN" altLang="en-US" dirty="0"/>
              <a:t>解码器块上进行两个改进得到的：</a:t>
            </a:r>
            <a:r>
              <a:rPr lang="en-US" altLang="zh-CN" dirty="0"/>
              <a:t>1</a:t>
            </a:r>
            <a:r>
              <a:rPr lang="zh-CN" altLang="en-US" dirty="0"/>
              <a:t>、在原始</a:t>
            </a:r>
            <a:r>
              <a:rPr lang="en-US" altLang="zh-CN" dirty="0"/>
              <a:t>Transformer</a:t>
            </a:r>
            <a:r>
              <a:rPr lang="zh-CN" altLang="en-US" dirty="0"/>
              <a:t>解码器块的起始位置，使用逐块缩放策略嵌入对应（深度、宽度不均匀）的缩放单元进行维度变换；</a:t>
            </a:r>
            <a:r>
              <a:rPr lang="en-US" altLang="zh-CN" dirty="0"/>
              <a:t>2</a:t>
            </a:r>
            <a:r>
              <a:rPr lang="zh-CN" altLang="en-US" dirty="0"/>
              <a:t>、使用轻量级前馈网络层代替原始</a:t>
            </a:r>
            <a:r>
              <a:rPr lang="en-US" altLang="zh-CN" dirty="0"/>
              <a:t>Transformer</a:t>
            </a:r>
            <a:r>
              <a:rPr lang="zh-CN" altLang="en-US" dirty="0"/>
              <a:t>解码器块中的普通前馈网络层，它的特点是将维度先收缩后扩张，在对维度变化的倍数相同的情况下，轻量级前馈网络层的参数量是普通前馈网络层的</a:t>
            </a:r>
            <a:r>
              <a:rPr lang="en-US" altLang="zh-CN" dirty="0">
                <a:solidFill>
                  <a:srgbClr val="C00000"/>
                </a:solidFill>
              </a:rPr>
              <a:t>1/r</a:t>
            </a:r>
            <a:r>
              <a:rPr lang="en-US" altLang="zh-CN" baseline="30000" dirty="0">
                <a:solidFill>
                  <a:srgbClr val="C00000"/>
                </a:solidFill>
              </a:rPr>
              <a:t>2</a:t>
            </a:r>
            <a:r>
              <a:rPr lang="zh-CN" altLang="en-US" dirty="0"/>
              <a:t>。</a:t>
            </a:r>
            <a:endParaRPr lang="en-US" altLang="zh-CN" dirty="0"/>
          </a:p>
          <a:p>
            <a:pPr marL="0" marR="0" lvl="0" indent="0" algn="l" defTabSz="914400" rtl="0" eaLnBrk="1" fontAlgn="base" latinLnBrk="0" hangingPunct="0">
              <a:lnSpc>
                <a:spcPct val="100000"/>
              </a:lnSpc>
              <a:spcBef>
                <a:spcPct val="30000"/>
              </a:spcBef>
              <a:spcAft>
                <a:spcPct val="0"/>
              </a:spcAft>
              <a:buClrTx/>
              <a:buSzTx/>
              <a:buFontTx/>
              <a:buNone/>
              <a:tabLst/>
              <a:defRPr/>
            </a:pPr>
            <a:r>
              <a:rPr lang="zh-CN" altLang="en-US" dirty="0"/>
              <a:t>更进一步，用若干个轻量级解码器块堆叠形成解码器，得到改进的、轻量级</a:t>
            </a:r>
            <a:r>
              <a:rPr lang="en-US" altLang="zh-CN" dirty="0"/>
              <a:t>Transformer</a:t>
            </a:r>
            <a:r>
              <a:rPr lang="zh-CN" altLang="en-US" dirty="0"/>
              <a:t>模型。另外，使用卷积模块</a:t>
            </a:r>
            <a:r>
              <a:rPr lang="en-US" altLang="zh-CN" dirty="0"/>
              <a:t>……</a:t>
            </a:r>
            <a:r>
              <a:rPr lang="zh-CN" altLang="en-US" dirty="0"/>
              <a:t>。</a:t>
            </a:r>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276306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/28</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自动化学院毕业答辩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dirty="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5.png"/><Relationship Id="rId7"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25.emf"/><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oleObject" Target="../embeddings/oleObject5.bin"/><Relationship Id="rId5" Type="http://schemas.openxmlformats.org/officeDocument/2006/relationships/image" Target="../media/image28.e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15.png"/><Relationship Id="rId7" Type="http://schemas.openxmlformats.org/officeDocument/2006/relationships/oleObject" Target="../embeddings/oleObject7.bin"/><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wmf"/><Relationship Id="rId5" Type="http://schemas.openxmlformats.org/officeDocument/2006/relationships/oleObject" Target="../embeddings/oleObject6.bin"/><Relationship Id="rId10" Type="http://schemas.openxmlformats.org/officeDocument/2006/relationships/image" Target="../media/image33.wmf"/><Relationship Id="rId4" Type="http://schemas.openxmlformats.org/officeDocument/2006/relationships/image" Target="../media/image30.png"/><Relationship Id="rId9"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xml"/><Relationship Id="rId5" Type="http://schemas.openxmlformats.org/officeDocument/2006/relationships/tags" Target="../tags/tag6.xml"/><Relationship Id="rId10" Type="http://schemas.openxmlformats.org/officeDocument/2006/relationships/slideLayout" Target="../slideLayouts/slideLayout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3.emf"/><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hyperlink" Target="https://www.xfyun.cn/service/commandWord&#12289;https:/www.xfyun.cn/services/offline_iat" TargetMode="External"/><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838612" y="1583840"/>
            <a:ext cx="10514776"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670226"/>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专       业：控制科学与工程</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研究方向：神经网络理论及应用</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p:txBody>
      </p:sp>
      <p:sp>
        <p:nvSpPr>
          <p:cNvPr id="6" name="文本框 19">
            <a:extLst>
              <a:ext uri="{FF2B5EF4-FFF2-40B4-BE49-F238E27FC236}">
                <a16:creationId xmlns:a16="http://schemas.microsoft.com/office/drawing/2014/main" id="{5D335762-2637-43BE-8D0D-ADD3B843D0A6}"/>
              </a:ext>
            </a:extLst>
          </p:cNvPr>
          <p:cNvSpPr txBox="1"/>
          <p:nvPr/>
        </p:nvSpPr>
        <p:spPr>
          <a:xfrm>
            <a:off x="1423446" y="2597361"/>
            <a:ext cx="9345108"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Research on 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5</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20</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7B1B3CF0-EE6C-9070-F628-672F512B2705}"/>
              </a:ext>
            </a:extLst>
          </p:cNvPr>
          <p:cNvSpPr txBox="1"/>
          <p:nvPr/>
        </p:nvSpPr>
        <p:spPr>
          <a:xfrm>
            <a:off x="6204012" y="2277845"/>
            <a:ext cx="5777408" cy="1156855"/>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endParaRPr lang="en-US" altLang="zh-CN" dirty="0"/>
          </a:p>
          <a:p>
            <a:r>
              <a:rPr lang="zh-CN" altLang="en-US" dirty="0"/>
              <a:t>式中，</a:t>
            </a:r>
            <a:r>
              <a:rPr lang="en-US" altLang="zh-CN" dirty="0"/>
              <a:t>S</a:t>
            </a:r>
            <a:r>
              <a:rPr lang="zh-CN" altLang="en-US" dirty="0"/>
              <a:t>、</a:t>
            </a:r>
            <a:r>
              <a:rPr lang="en-US" altLang="zh-CN" dirty="0"/>
              <a:t>I</a:t>
            </a:r>
            <a:r>
              <a:rPr lang="zh-CN" altLang="en-US" dirty="0"/>
              <a:t>和</a:t>
            </a:r>
            <a:r>
              <a:rPr lang="en-US" altLang="zh-CN" dirty="0"/>
              <a:t>D</a:t>
            </a:r>
            <a:r>
              <a:rPr lang="zh-CN" altLang="en-US" dirty="0"/>
              <a:t>分别表示相较于正确文本所替换、增加和删除的字符数；</a:t>
            </a:r>
            <a:r>
              <a:rPr lang="en-US" altLang="zh-CN" dirty="0"/>
              <a:t>N</a:t>
            </a:r>
            <a:r>
              <a:rPr lang="zh-CN" altLang="en-US" dirty="0"/>
              <a:t>表示正确文本的总字符数。</a:t>
            </a:r>
            <a:endParaRPr lang="en-US" altLang="zh-CN" dirty="0"/>
          </a:p>
        </p:txBody>
      </p:sp>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实验环境、数据集和评价指标</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0EB67204-DBF4-7990-16E1-1D91C0621339}"/>
              </a:ext>
            </a:extLst>
          </p:cNvPr>
          <p:cNvPicPr>
            <a:picLocks noChangeAspect="1"/>
          </p:cNvPicPr>
          <p:nvPr/>
        </p:nvPicPr>
        <p:blipFill>
          <a:blip r:embed="rId3"/>
          <a:stretch>
            <a:fillRect/>
          </a:stretch>
        </p:blipFill>
        <p:spPr>
          <a:xfrm>
            <a:off x="192081" y="1929864"/>
            <a:ext cx="5903919" cy="1244324"/>
          </a:xfrm>
          <a:prstGeom prst="rect">
            <a:avLst/>
          </a:prstGeom>
        </p:spPr>
      </p:pic>
      <p:sp>
        <p:nvSpPr>
          <p:cNvPr id="6" name="AutoShape 4">
            <a:extLst>
              <a:ext uri="{FF2B5EF4-FFF2-40B4-BE49-F238E27FC236}">
                <a16:creationId xmlns:a16="http://schemas.microsoft.com/office/drawing/2014/main" id="{E8AE5400-6F61-3B07-6E2E-F9BD48D0A37E}"/>
              </a:ext>
            </a:extLst>
          </p:cNvPr>
          <p:cNvSpPr>
            <a:spLocks noChangeArrowheads="1"/>
          </p:cNvSpPr>
          <p:nvPr/>
        </p:nvSpPr>
        <p:spPr bwMode="auto">
          <a:xfrm>
            <a:off x="192082" y="1424477"/>
            <a:ext cx="107938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实验环境</a:t>
            </a:r>
          </a:p>
        </p:txBody>
      </p:sp>
      <p:pic>
        <p:nvPicPr>
          <p:cNvPr id="9" name="图片 8">
            <a:extLst>
              <a:ext uri="{FF2B5EF4-FFF2-40B4-BE49-F238E27FC236}">
                <a16:creationId xmlns:a16="http://schemas.microsoft.com/office/drawing/2014/main" id="{7F09D070-89EE-78CE-148E-B2EF28F67A97}"/>
              </a:ext>
            </a:extLst>
          </p:cNvPr>
          <p:cNvPicPr>
            <a:picLocks noChangeAspect="1"/>
          </p:cNvPicPr>
          <p:nvPr/>
        </p:nvPicPr>
        <p:blipFill>
          <a:blip r:embed="rId4"/>
          <a:stretch>
            <a:fillRect/>
          </a:stretch>
        </p:blipFill>
        <p:spPr>
          <a:xfrm>
            <a:off x="194198" y="3753162"/>
            <a:ext cx="5901802" cy="1727818"/>
          </a:xfrm>
          <a:prstGeom prst="rect">
            <a:avLst/>
          </a:prstGeom>
        </p:spPr>
      </p:pic>
      <p:sp>
        <p:nvSpPr>
          <p:cNvPr id="10" name="AutoShape 4">
            <a:extLst>
              <a:ext uri="{FF2B5EF4-FFF2-40B4-BE49-F238E27FC236}">
                <a16:creationId xmlns:a16="http://schemas.microsoft.com/office/drawing/2014/main" id="{1075542E-3805-1C43-58A0-B57182827AA8}"/>
              </a:ext>
            </a:extLst>
          </p:cNvPr>
          <p:cNvSpPr>
            <a:spLocks noChangeArrowheads="1"/>
          </p:cNvSpPr>
          <p:nvPr/>
        </p:nvSpPr>
        <p:spPr bwMode="auto">
          <a:xfrm>
            <a:off x="194198" y="3247775"/>
            <a:ext cx="1077266"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数据集</a:t>
            </a:r>
          </a:p>
        </p:txBody>
      </p:sp>
      <p:cxnSp>
        <p:nvCxnSpPr>
          <p:cNvPr id="13" name="直接连接符 12">
            <a:extLst>
              <a:ext uri="{FF2B5EF4-FFF2-40B4-BE49-F238E27FC236}">
                <a16:creationId xmlns:a16="http://schemas.microsoft.com/office/drawing/2014/main" id="{6F0CABC5-439A-22AE-95E3-8758BB48335B}"/>
              </a:ext>
            </a:extLst>
          </p:cNvPr>
          <p:cNvCxnSpPr>
            <a:cxnSpLocks/>
          </p:cNvCxnSpPr>
          <p:nvPr/>
        </p:nvCxnSpPr>
        <p:spPr>
          <a:xfrm flipV="1">
            <a:off x="6096000"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AutoShape 4">
            <a:extLst>
              <a:ext uri="{FF2B5EF4-FFF2-40B4-BE49-F238E27FC236}">
                <a16:creationId xmlns:a16="http://schemas.microsoft.com/office/drawing/2014/main" id="{1137AB7D-950D-33A8-4E22-B395234F6D15}"/>
              </a:ext>
            </a:extLst>
          </p:cNvPr>
          <p:cNvSpPr>
            <a:spLocks noChangeArrowheads="1"/>
          </p:cNvSpPr>
          <p:nvPr/>
        </p:nvSpPr>
        <p:spPr bwMode="auto">
          <a:xfrm>
            <a:off x="6204013" y="1421084"/>
            <a:ext cx="11881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评价指标</a:t>
            </a:r>
          </a:p>
        </p:txBody>
      </p:sp>
      <p:graphicFrame>
        <p:nvGraphicFramePr>
          <p:cNvPr id="17" name="对象 16">
            <a:extLst>
              <a:ext uri="{FF2B5EF4-FFF2-40B4-BE49-F238E27FC236}">
                <a16:creationId xmlns:a16="http://schemas.microsoft.com/office/drawing/2014/main" id="{CF24F1F0-7193-26A0-1A44-9426F4E86074}"/>
              </a:ext>
            </a:extLst>
          </p:cNvPr>
          <p:cNvGraphicFramePr>
            <a:graphicFrameLocks noChangeAspect="1"/>
          </p:cNvGraphicFramePr>
          <p:nvPr>
            <p:extLst>
              <p:ext uri="{D42A27DB-BD31-4B8C-83A1-F6EECF244321}">
                <p14:modId xmlns:p14="http://schemas.microsoft.com/office/powerpoint/2010/main" val="1225416669"/>
              </p:ext>
            </p:extLst>
          </p:nvPr>
        </p:nvGraphicFramePr>
        <p:xfrm>
          <a:off x="7544543" y="2310674"/>
          <a:ext cx="3096345" cy="566026"/>
        </p:xfrm>
        <a:graphic>
          <a:graphicData uri="http://schemas.openxmlformats.org/presentationml/2006/ole">
            <mc:AlternateContent xmlns:mc="http://schemas.openxmlformats.org/markup-compatibility/2006">
              <mc:Choice xmlns:v="urn:schemas-microsoft-com:vml" Requires="v">
                <p:oleObj name="AxMath" r:id="rId5" imgW="1901520" imgH="347760" progId="Equation.AxMath">
                  <p:embed/>
                </p:oleObj>
              </mc:Choice>
              <mc:Fallback>
                <p:oleObj name="AxMath" r:id="rId5" imgW="1901520" imgH="347760" progId="Equation.AxMath">
                  <p:embed/>
                  <p:pic>
                    <p:nvPicPr>
                      <p:cNvPr id="0" name=""/>
                      <p:cNvPicPr/>
                      <p:nvPr/>
                    </p:nvPicPr>
                    <p:blipFill>
                      <a:blip r:embed="rId6"/>
                      <a:stretch>
                        <a:fillRect/>
                      </a:stretch>
                    </p:blipFill>
                    <p:spPr>
                      <a:xfrm>
                        <a:off x="7544543" y="2310674"/>
                        <a:ext cx="3096345" cy="566026"/>
                      </a:xfrm>
                      <a:prstGeom prst="rect">
                        <a:avLst/>
                      </a:prstGeom>
                    </p:spPr>
                  </p:pic>
                </p:oleObj>
              </mc:Fallback>
            </mc:AlternateContent>
          </a:graphicData>
        </a:graphic>
      </p:graphicFrame>
      <p:grpSp>
        <p:nvGrpSpPr>
          <p:cNvPr id="27" name="组合 26">
            <a:extLst>
              <a:ext uri="{FF2B5EF4-FFF2-40B4-BE49-F238E27FC236}">
                <a16:creationId xmlns:a16="http://schemas.microsoft.com/office/drawing/2014/main" id="{A9F5542F-282C-CCFB-71EB-8577510179F2}"/>
              </a:ext>
            </a:extLst>
          </p:cNvPr>
          <p:cNvGrpSpPr/>
          <p:nvPr/>
        </p:nvGrpSpPr>
        <p:grpSpPr>
          <a:xfrm>
            <a:off x="6204013" y="1929864"/>
            <a:ext cx="1640745" cy="380810"/>
            <a:chOff x="6207929" y="1930519"/>
            <a:chExt cx="1640745" cy="380810"/>
          </a:xfrm>
        </p:grpSpPr>
        <p:sp>
          <p:nvSpPr>
            <p:cNvPr id="20" name="任意多边形 37">
              <a:extLst>
                <a:ext uri="{FF2B5EF4-FFF2-40B4-BE49-F238E27FC236}">
                  <a16:creationId xmlns:a16="http://schemas.microsoft.com/office/drawing/2014/main" id="{138E307D-6116-9E18-F97D-ECB19F42BBBA}"/>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3" name="文本框 22">
              <a:extLst>
                <a:ext uri="{FF2B5EF4-FFF2-40B4-BE49-F238E27FC236}">
                  <a16:creationId xmlns:a16="http://schemas.microsoft.com/office/drawing/2014/main" id="{7ADAB151-280E-BA74-CA6B-72D25E414FDA}"/>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识别性能</a:t>
              </a:r>
            </a:p>
          </p:txBody>
        </p:sp>
      </p:grpSp>
      <p:sp>
        <p:nvSpPr>
          <p:cNvPr id="30" name="文本框 29">
            <a:extLst>
              <a:ext uri="{FF2B5EF4-FFF2-40B4-BE49-F238E27FC236}">
                <a16:creationId xmlns:a16="http://schemas.microsoft.com/office/drawing/2014/main" id="{1D948206-CD8D-1519-5C16-B68540F5782C}"/>
              </a:ext>
            </a:extLst>
          </p:cNvPr>
          <p:cNvSpPr txBox="1"/>
          <p:nvPr/>
        </p:nvSpPr>
        <p:spPr>
          <a:xfrm>
            <a:off x="6204012" y="3910301"/>
            <a:ext cx="5777408" cy="418191"/>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选用参数量（</a:t>
            </a:r>
            <a:r>
              <a:rPr lang="en-US" altLang="zh-CN" dirty="0"/>
              <a:t>Parameters</a:t>
            </a:r>
            <a:r>
              <a:rPr lang="zh-CN" altLang="en-US" dirty="0"/>
              <a:t>）和乘加累计操作数（</a:t>
            </a:r>
            <a:r>
              <a:rPr lang="en-US" altLang="zh-CN" dirty="0"/>
              <a:t>MACs</a:t>
            </a:r>
            <a:r>
              <a:rPr lang="zh-CN" altLang="en-US" dirty="0"/>
              <a:t>）。</a:t>
            </a:r>
            <a:endParaRPr lang="en-US" altLang="zh-CN" dirty="0"/>
          </a:p>
        </p:txBody>
      </p:sp>
      <p:grpSp>
        <p:nvGrpSpPr>
          <p:cNvPr id="33" name="组合 32">
            <a:extLst>
              <a:ext uri="{FF2B5EF4-FFF2-40B4-BE49-F238E27FC236}">
                <a16:creationId xmlns:a16="http://schemas.microsoft.com/office/drawing/2014/main" id="{615F8A29-E9E5-44A2-C26D-8AECDE96F7FD}"/>
              </a:ext>
            </a:extLst>
          </p:cNvPr>
          <p:cNvGrpSpPr/>
          <p:nvPr/>
        </p:nvGrpSpPr>
        <p:grpSpPr>
          <a:xfrm>
            <a:off x="6204013" y="3562320"/>
            <a:ext cx="1640745" cy="380810"/>
            <a:chOff x="6207929" y="1930519"/>
            <a:chExt cx="1640745" cy="380810"/>
          </a:xfrm>
        </p:grpSpPr>
        <p:sp>
          <p:nvSpPr>
            <p:cNvPr id="34" name="任意多边形 37">
              <a:extLst>
                <a:ext uri="{FF2B5EF4-FFF2-40B4-BE49-F238E27FC236}">
                  <a16:creationId xmlns:a16="http://schemas.microsoft.com/office/drawing/2014/main" id="{DBB5D1ED-1C27-92FB-0262-2786DAB4CD4C}"/>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9D66C9D6-69B0-B43F-4081-91054B238C28}"/>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轻量化程度</a:t>
              </a:r>
            </a:p>
          </p:txBody>
        </p:sp>
      </p:grpSp>
      <p:sp>
        <p:nvSpPr>
          <p:cNvPr id="37" name="文本框 36">
            <a:extLst>
              <a:ext uri="{FF2B5EF4-FFF2-40B4-BE49-F238E27FC236}">
                <a16:creationId xmlns:a16="http://schemas.microsoft.com/office/drawing/2014/main" id="{2941092F-383F-A7DA-2B59-8DA6727F8245}"/>
              </a:ext>
            </a:extLst>
          </p:cNvPr>
          <p:cNvSpPr txBox="1"/>
          <p:nvPr/>
        </p:nvSpPr>
        <p:spPr>
          <a:xfrm>
            <a:off x="6220394" y="4804093"/>
            <a:ext cx="5777408" cy="152618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使用</a:t>
            </a:r>
            <a:r>
              <a:rPr lang="en-US" altLang="zh-CN" dirty="0"/>
              <a:t>GPU</a:t>
            </a:r>
            <a:r>
              <a:rPr lang="zh-CN" altLang="en-US" dirty="0"/>
              <a:t>内存使用率（</a:t>
            </a:r>
            <a:r>
              <a:rPr lang="en-US" altLang="zh-CN" dirty="0"/>
              <a:t>GMUR</a:t>
            </a:r>
            <a:r>
              <a:rPr lang="zh-CN" altLang="en-US" dirty="0"/>
              <a:t>）和实时因子（</a:t>
            </a:r>
            <a:r>
              <a:rPr lang="en-US" altLang="zh-CN" dirty="0"/>
              <a:t>RTF</a:t>
            </a:r>
            <a:r>
              <a:rPr lang="zh-CN" altLang="en-US" dirty="0"/>
              <a:t>）分别反映模型的资源占用和识别速度。</a:t>
            </a:r>
            <a:endParaRPr lang="en-US" altLang="zh-CN" dirty="0"/>
          </a:p>
          <a:p>
            <a:r>
              <a:rPr lang="zh-CN" altLang="en-US" dirty="0"/>
              <a:t>式中，</a:t>
            </a:r>
            <a:r>
              <a:rPr lang="en-US" altLang="zh-CN" dirty="0" err="1"/>
              <a:t>T</a:t>
            </a:r>
            <a:r>
              <a:rPr lang="en-US" altLang="zh-CN" baseline="-25000" dirty="0" err="1"/>
              <a:t>model</a:t>
            </a:r>
            <a:r>
              <a:rPr lang="zh-CN" altLang="en-US" dirty="0"/>
              <a:t>表示模型识别所有音频的处理时间；</a:t>
            </a:r>
            <a:r>
              <a:rPr lang="en-US" altLang="zh-CN" dirty="0" err="1"/>
              <a:t>T</a:t>
            </a:r>
            <a:r>
              <a:rPr lang="en-US" altLang="zh-CN" baseline="-25000" dirty="0" err="1"/>
              <a:t>data</a:t>
            </a:r>
            <a:r>
              <a:rPr lang="zh-CN" altLang="en-US" dirty="0"/>
              <a:t>表示所有音频的总时间。</a:t>
            </a:r>
            <a:endParaRPr lang="en-US" altLang="zh-CN" dirty="0"/>
          </a:p>
        </p:txBody>
      </p:sp>
      <p:grpSp>
        <p:nvGrpSpPr>
          <p:cNvPr id="38" name="组合 37">
            <a:extLst>
              <a:ext uri="{FF2B5EF4-FFF2-40B4-BE49-F238E27FC236}">
                <a16:creationId xmlns:a16="http://schemas.microsoft.com/office/drawing/2014/main" id="{43B846A7-AD87-01B2-4B3F-A286C920D35D}"/>
              </a:ext>
            </a:extLst>
          </p:cNvPr>
          <p:cNvGrpSpPr/>
          <p:nvPr/>
        </p:nvGrpSpPr>
        <p:grpSpPr>
          <a:xfrm>
            <a:off x="6220395" y="4456112"/>
            <a:ext cx="2484272" cy="700898"/>
            <a:chOff x="6207929" y="1930519"/>
            <a:chExt cx="1640745" cy="700898"/>
          </a:xfrm>
        </p:grpSpPr>
        <p:sp>
          <p:nvSpPr>
            <p:cNvPr id="45" name="任意多边形 37">
              <a:extLst>
                <a:ext uri="{FF2B5EF4-FFF2-40B4-BE49-F238E27FC236}">
                  <a16:creationId xmlns:a16="http://schemas.microsoft.com/office/drawing/2014/main" id="{719D1911-0B41-C284-56DA-135713DF0B01}"/>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6" name="文本框 45">
              <a:extLst>
                <a:ext uri="{FF2B5EF4-FFF2-40B4-BE49-F238E27FC236}">
                  <a16:creationId xmlns:a16="http://schemas.microsoft.com/office/drawing/2014/main" id="{F9DAEE04-41A0-6A8D-08C0-E1380CA916CC}"/>
                </a:ext>
              </a:extLst>
            </p:cNvPr>
            <p:cNvSpPr txBox="1"/>
            <p:nvPr/>
          </p:nvSpPr>
          <p:spPr>
            <a:xfrm>
              <a:off x="6207929" y="1930519"/>
              <a:ext cx="1640745" cy="70089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实际应用（推理）</a:t>
              </a:r>
            </a:p>
          </p:txBody>
        </p:sp>
      </p:grpSp>
      <p:graphicFrame>
        <p:nvGraphicFramePr>
          <p:cNvPr id="47" name="对象 46">
            <a:extLst>
              <a:ext uri="{FF2B5EF4-FFF2-40B4-BE49-F238E27FC236}">
                <a16:creationId xmlns:a16="http://schemas.microsoft.com/office/drawing/2014/main" id="{83AA8069-8C0A-D41D-37B3-F20B131AE3D6}"/>
              </a:ext>
            </a:extLst>
          </p:cNvPr>
          <p:cNvGraphicFramePr>
            <a:graphicFrameLocks noChangeAspect="1"/>
          </p:cNvGraphicFramePr>
          <p:nvPr>
            <p:extLst>
              <p:ext uri="{D42A27DB-BD31-4B8C-83A1-F6EECF244321}">
                <p14:modId xmlns:p14="http://schemas.microsoft.com/office/powerpoint/2010/main" val="2730840642"/>
              </p:ext>
            </p:extLst>
          </p:nvPr>
        </p:nvGraphicFramePr>
        <p:xfrm>
          <a:off x="9109095" y="5255912"/>
          <a:ext cx="1719809" cy="318678"/>
        </p:xfrm>
        <a:graphic>
          <a:graphicData uri="http://schemas.openxmlformats.org/presentationml/2006/ole">
            <mc:AlternateContent xmlns:mc="http://schemas.openxmlformats.org/markup-compatibility/2006">
              <mc:Choice xmlns:v="urn:schemas-microsoft-com:vml" Requires="v">
                <p:oleObj name="AxMath" r:id="rId7" imgW="1036080" imgH="191880" progId="Equation.AxMath">
                  <p:embed/>
                </p:oleObj>
              </mc:Choice>
              <mc:Fallback>
                <p:oleObj name="AxMath" r:id="rId7" imgW="1036080" imgH="191880" progId="Equation.AxMath">
                  <p:embed/>
                  <p:pic>
                    <p:nvPicPr>
                      <p:cNvPr id="0" name=""/>
                      <p:cNvPicPr/>
                      <p:nvPr/>
                    </p:nvPicPr>
                    <p:blipFill>
                      <a:blip r:embed="rId8"/>
                      <a:stretch>
                        <a:fillRect/>
                      </a:stretch>
                    </p:blipFill>
                    <p:spPr>
                      <a:xfrm>
                        <a:off x="9109095" y="5255912"/>
                        <a:ext cx="1719809" cy="318678"/>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AA0ED1E5-A23F-EAFF-8F56-FCF9E6FD6213}"/>
              </a:ext>
            </a:extLst>
          </p:cNvPr>
          <p:cNvSpPr txBox="1"/>
          <p:nvPr/>
        </p:nvSpPr>
        <p:spPr>
          <a:xfrm>
            <a:off x="192081" y="5517232"/>
            <a:ext cx="5795905" cy="1021433"/>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130000"/>
              </a:lnSpc>
            </a:pPr>
            <a:r>
              <a:rPr lang="en-US" altLang="zh-CN" dirty="0"/>
              <a:t>AISHELL-1 </a:t>
            </a:r>
            <a:r>
              <a:rPr lang="zh-CN" altLang="en-US" dirty="0"/>
              <a:t>包含近</a:t>
            </a:r>
            <a:r>
              <a:rPr lang="en-US" altLang="zh-CN" dirty="0"/>
              <a:t>170 </a:t>
            </a:r>
            <a:r>
              <a:rPr lang="zh-CN" altLang="en-US" dirty="0"/>
              <a:t>小时的语音数据，内容涉及智能家居和无人驾驶等领域；</a:t>
            </a:r>
            <a:r>
              <a:rPr lang="en-US" altLang="zh-CN" dirty="0"/>
              <a:t>TED-LIUM2 </a:t>
            </a:r>
            <a:r>
              <a:rPr lang="zh-CN" altLang="en-US" dirty="0"/>
              <a:t>包含约</a:t>
            </a:r>
            <a:r>
              <a:rPr lang="en-US" altLang="zh-CN" dirty="0"/>
              <a:t>207 </a:t>
            </a:r>
            <a:r>
              <a:rPr lang="zh-CN" altLang="en-US" dirty="0"/>
              <a:t>小时的语音数据，演讲视频全部来自于</a:t>
            </a:r>
            <a:r>
              <a:rPr lang="en-US" altLang="zh-CN" dirty="0"/>
              <a:t>TED </a:t>
            </a:r>
            <a:r>
              <a:rPr lang="zh-CN" altLang="en-US" dirty="0"/>
              <a:t>网站。</a:t>
            </a:r>
            <a:endParaRPr lang="en-US" altLang="zh-CN" dirty="0"/>
          </a:p>
        </p:txBody>
      </p:sp>
    </p:spTree>
    <p:extLst>
      <p:ext uri="{BB962C8B-B14F-4D97-AF65-F5344CB8AC3E}">
        <p14:creationId xmlns:p14="http://schemas.microsoft.com/office/powerpoint/2010/main" val="417493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46816D-4289-53FE-0D06-0CA1A8152D56}"/>
              </a:ext>
            </a:extLst>
          </p:cNvPr>
          <p:cNvPicPr>
            <a:picLocks noChangeAspect="1"/>
          </p:cNvPicPr>
          <p:nvPr/>
        </p:nvPicPr>
        <p:blipFill rotWithShape="1">
          <a:blip r:embed="rId3"/>
          <a:srcRect t="67525"/>
          <a:stretch/>
        </p:blipFill>
        <p:spPr>
          <a:xfrm>
            <a:off x="185970" y="5085184"/>
            <a:ext cx="5617774" cy="1446563"/>
          </a:xfrm>
          <a:prstGeom prst="rect">
            <a:avLst/>
          </a:prstGeom>
        </p:spPr>
      </p:pic>
      <p:pic>
        <p:nvPicPr>
          <p:cNvPr id="2" name="图片 1">
            <a:extLst>
              <a:ext uri="{FF2B5EF4-FFF2-40B4-BE49-F238E27FC236}">
                <a16:creationId xmlns:a16="http://schemas.microsoft.com/office/drawing/2014/main" id="{C771F02F-169B-9131-B85E-5105E43FF7CB}"/>
              </a:ext>
            </a:extLst>
          </p:cNvPr>
          <p:cNvPicPr>
            <a:picLocks noChangeAspect="1"/>
          </p:cNvPicPr>
          <p:nvPr/>
        </p:nvPicPr>
        <p:blipFill rotWithShape="1">
          <a:blip r:embed="rId3"/>
          <a:srcRect b="47794"/>
          <a:stretch/>
        </p:blipFill>
        <p:spPr>
          <a:xfrm>
            <a:off x="185970" y="2012911"/>
            <a:ext cx="5621998" cy="2327205"/>
          </a:xfrm>
          <a:prstGeom prst="rect">
            <a:avLst/>
          </a:prstGeom>
        </p:spPr>
      </p:pic>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AutoShape 4">
            <a:extLst>
              <a:ext uri="{FF2B5EF4-FFF2-40B4-BE49-F238E27FC236}">
                <a16:creationId xmlns:a16="http://schemas.microsoft.com/office/drawing/2014/main" id="{A77BE407-E051-0DDC-79B0-25D082F4403E}"/>
              </a:ext>
            </a:extLst>
          </p:cNvPr>
          <p:cNvSpPr>
            <a:spLocks noChangeArrowheads="1"/>
          </p:cNvSpPr>
          <p:nvPr/>
        </p:nvSpPr>
        <p:spPr bwMode="auto">
          <a:xfrm>
            <a:off x="185970" y="1424477"/>
            <a:ext cx="161944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a:solidFill>
                  <a:schemeClr val="bg1"/>
                </a:solidFill>
                <a:latin typeface="Arial" panose="020B0604020202020204" pitchFamily="34" charset="0"/>
                <a:ea typeface="华文楷体" panose="02010600040101010101" pitchFamily="2" charset="-122"/>
              </a:rPr>
              <a:t>AISEHLL-1</a:t>
            </a:r>
            <a:r>
              <a:rPr lang="zh-CN" altLang="en-US" sz="1800" dirty="0">
                <a:solidFill>
                  <a:schemeClr val="bg1"/>
                </a:solidFill>
                <a:latin typeface="Arial" panose="020B0604020202020204" pitchFamily="34" charset="0"/>
                <a:ea typeface="华文楷体" panose="02010600040101010101" pitchFamily="2" charset="-122"/>
              </a:rPr>
              <a:t>上</a:t>
            </a:r>
          </a:p>
        </p:txBody>
      </p:sp>
      <p:sp>
        <p:nvSpPr>
          <p:cNvPr id="7" name="AutoShape 4">
            <a:extLst>
              <a:ext uri="{FF2B5EF4-FFF2-40B4-BE49-F238E27FC236}">
                <a16:creationId xmlns:a16="http://schemas.microsoft.com/office/drawing/2014/main" id="{D03FB379-B253-3933-72F3-C5D02EA4F6EA}"/>
              </a:ext>
            </a:extLst>
          </p:cNvPr>
          <p:cNvSpPr>
            <a:spLocks noChangeArrowheads="1"/>
          </p:cNvSpPr>
          <p:nvPr/>
        </p:nvSpPr>
        <p:spPr bwMode="auto">
          <a:xfrm>
            <a:off x="185970" y="4496750"/>
            <a:ext cx="1617326"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a:solidFill>
                  <a:schemeClr val="bg1"/>
                </a:solidFill>
                <a:latin typeface="Arial" panose="020B0604020202020204" pitchFamily="34" charset="0"/>
                <a:ea typeface="华文楷体" panose="02010600040101010101" pitchFamily="2" charset="-122"/>
              </a:rPr>
              <a:t>TED-LIUM2</a:t>
            </a:r>
            <a:r>
              <a:rPr lang="zh-CN" altLang="en-US" sz="1800" dirty="0">
                <a:solidFill>
                  <a:schemeClr val="bg1"/>
                </a:solidFill>
                <a:latin typeface="Arial" panose="020B0604020202020204" pitchFamily="34" charset="0"/>
                <a:ea typeface="华文楷体" panose="02010600040101010101" pitchFamily="2" charset="-122"/>
              </a:rPr>
              <a:t>上</a:t>
            </a:r>
          </a:p>
        </p:txBody>
      </p:sp>
      <p:sp>
        <p:nvSpPr>
          <p:cNvPr id="12" name="椭圆 11">
            <a:extLst>
              <a:ext uri="{FF2B5EF4-FFF2-40B4-BE49-F238E27FC236}">
                <a16:creationId xmlns:a16="http://schemas.microsoft.com/office/drawing/2014/main" id="{BA796056-8B9D-CAC7-2FC4-9BDD7658BEA4}"/>
              </a:ext>
            </a:extLst>
          </p:cNvPr>
          <p:cNvSpPr/>
          <p:nvPr/>
        </p:nvSpPr>
        <p:spPr>
          <a:xfrm>
            <a:off x="2994857" y="3142986"/>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6" name="椭圆 15">
            <a:extLst>
              <a:ext uri="{FF2B5EF4-FFF2-40B4-BE49-F238E27FC236}">
                <a16:creationId xmlns:a16="http://schemas.microsoft.com/office/drawing/2014/main" id="{E1AEFDAF-D33D-1109-C46B-1B88C7573864}"/>
              </a:ext>
            </a:extLst>
          </p:cNvPr>
          <p:cNvSpPr/>
          <p:nvPr/>
        </p:nvSpPr>
        <p:spPr>
          <a:xfrm>
            <a:off x="3857670" y="3142986"/>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8" name="椭圆 17">
            <a:extLst>
              <a:ext uri="{FF2B5EF4-FFF2-40B4-BE49-F238E27FC236}">
                <a16:creationId xmlns:a16="http://schemas.microsoft.com/office/drawing/2014/main" id="{39ACE159-8EC5-D654-0FF4-E12261303DA8}"/>
              </a:ext>
            </a:extLst>
          </p:cNvPr>
          <p:cNvSpPr/>
          <p:nvPr/>
        </p:nvSpPr>
        <p:spPr>
          <a:xfrm>
            <a:off x="2232721" y="3367367"/>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9" name="椭圆 18">
            <a:extLst>
              <a:ext uri="{FF2B5EF4-FFF2-40B4-BE49-F238E27FC236}">
                <a16:creationId xmlns:a16="http://schemas.microsoft.com/office/drawing/2014/main" id="{7F48DBCA-2996-96C4-8949-8E6679281AFA}"/>
              </a:ext>
            </a:extLst>
          </p:cNvPr>
          <p:cNvSpPr/>
          <p:nvPr/>
        </p:nvSpPr>
        <p:spPr>
          <a:xfrm>
            <a:off x="4674655" y="3600366"/>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0" name="椭圆 19">
            <a:extLst>
              <a:ext uri="{FF2B5EF4-FFF2-40B4-BE49-F238E27FC236}">
                <a16:creationId xmlns:a16="http://schemas.microsoft.com/office/drawing/2014/main" id="{31C140C0-9457-9B11-C800-A77A4157DDC5}"/>
              </a:ext>
            </a:extLst>
          </p:cNvPr>
          <p:cNvSpPr/>
          <p:nvPr/>
        </p:nvSpPr>
        <p:spPr>
          <a:xfrm>
            <a:off x="5295393" y="336736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1" name="椭圆 20">
            <a:extLst>
              <a:ext uri="{FF2B5EF4-FFF2-40B4-BE49-F238E27FC236}">
                <a16:creationId xmlns:a16="http://schemas.microsoft.com/office/drawing/2014/main" id="{8A228DB5-C5E8-D9B0-BBE0-82099039BF44}"/>
              </a:ext>
            </a:extLst>
          </p:cNvPr>
          <p:cNvSpPr/>
          <p:nvPr/>
        </p:nvSpPr>
        <p:spPr>
          <a:xfrm>
            <a:off x="2232721" y="4024449"/>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2" name="椭圆 21">
            <a:extLst>
              <a:ext uri="{FF2B5EF4-FFF2-40B4-BE49-F238E27FC236}">
                <a16:creationId xmlns:a16="http://schemas.microsoft.com/office/drawing/2014/main" id="{E848B9E5-FFFB-2221-FF07-91C409724F12}"/>
              </a:ext>
            </a:extLst>
          </p:cNvPr>
          <p:cNvSpPr/>
          <p:nvPr/>
        </p:nvSpPr>
        <p:spPr>
          <a:xfrm>
            <a:off x="2995717" y="384991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3" name="椭圆 22">
            <a:extLst>
              <a:ext uri="{FF2B5EF4-FFF2-40B4-BE49-F238E27FC236}">
                <a16:creationId xmlns:a16="http://schemas.microsoft.com/office/drawing/2014/main" id="{4F6C9C33-D326-28B7-03E7-CB0CAC93E5CD}"/>
              </a:ext>
            </a:extLst>
          </p:cNvPr>
          <p:cNvSpPr/>
          <p:nvPr/>
        </p:nvSpPr>
        <p:spPr>
          <a:xfrm>
            <a:off x="3857670" y="384991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4" name="椭圆 23">
            <a:extLst>
              <a:ext uri="{FF2B5EF4-FFF2-40B4-BE49-F238E27FC236}">
                <a16:creationId xmlns:a16="http://schemas.microsoft.com/office/drawing/2014/main" id="{A8257F9D-F4AC-03D0-9249-CBB180BCDB65}"/>
              </a:ext>
            </a:extLst>
          </p:cNvPr>
          <p:cNvSpPr/>
          <p:nvPr/>
        </p:nvSpPr>
        <p:spPr>
          <a:xfrm>
            <a:off x="4674655" y="3849918"/>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9" name="椭圆 28">
            <a:extLst>
              <a:ext uri="{FF2B5EF4-FFF2-40B4-BE49-F238E27FC236}">
                <a16:creationId xmlns:a16="http://schemas.microsoft.com/office/drawing/2014/main" id="{B2E641D1-D1B9-B91B-4690-837B2FA5802B}"/>
              </a:ext>
            </a:extLst>
          </p:cNvPr>
          <p:cNvSpPr/>
          <p:nvPr/>
        </p:nvSpPr>
        <p:spPr>
          <a:xfrm>
            <a:off x="2227049" y="5808465"/>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462D8E3E-D2BF-BE02-9E6D-359D92DA21CA}"/>
              </a:ext>
            </a:extLst>
          </p:cNvPr>
          <p:cNvSpPr/>
          <p:nvPr/>
        </p:nvSpPr>
        <p:spPr>
          <a:xfrm>
            <a:off x="2227048" y="6237312"/>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1" name="椭圆 30">
            <a:extLst>
              <a:ext uri="{FF2B5EF4-FFF2-40B4-BE49-F238E27FC236}">
                <a16:creationId xmlns:a16="http://schemas.microsoft.com/office/drawing/2014/main" id="{9136A65F-94A2-0272-25E2-0F994FA03B01}"/>
              </a:ext>
            </a:extLst>
          </p:cNvPr>
          <p:cNvSpPr/>
          <p:nvPr/>
        </p:nvSpPr>
        <p:spPr>
          <a:xfrm>
            <a:off x="2994857" y="555847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2" name="椭圆 31">
            <a:extLst>
              <a:ext uri="{FF2B5EF4-FFF2-40B4-BE49-F238E27FC236}">
                <a16:creationId xmlns:a16="http://schemas.microsoft.com/office/drawing/2014/main" id="{5EC9E8AD-E1AA-9CBE-65F8-F988E139F6DA}"/>
              </a:ext>
            </a:extLst>
          </p:cNvPr>
          <p:cNvSpPr/>
          <p:nvPr/>
        </p:nvSpPr>
        <p:spPr>
          <a:xfrm>
            <a:off x="2994856" y="6034889"/>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187378C5-CAAD-85E9-7D0A-1057969726F9}"/>
              </a:ext>
            </a:extLst>
          </p:cNvPr>
          <p:cNvSpPr/>
          <p:nvPr/>
        </p:nvSpPr>
        <p:spPr>
          <a:xfrm>
            <a:off x="3857669" y="555847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BAB85702-B5F0-F066-173D-584BD8C8051A}"/>
              </a:ext>
            </a:extLst>
          </p:cNvPr>
          <p:cNvSpPr/>
          <p:nvPr/>
        </p:nvSpPr>
        <p:spPr>
          <a:xfrm>
            <a:off x="4674655" y="5558477"/>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82CCE579-DC50-9D70-C7FB-98B1F7C85B03}"/>
              </a:ext>
            </a:extLst>
          </p:cNvPr>
          <p:cNvSpPr/>
          <p:nvPr/>
        </p:nvSpPr>
        <p:spPr>
          <a:xfrm>
            <a:off x="5297293" y="5810490"/>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51C0849F-BFEF-C06B-39AE-266873197A68}"/>
              </a:ext>
            </a:extLst>
          </p:cNvPr>
          <p:cNvSpPr/>
          <p:nvPr/>
        </p:nvSpPr>
        <p:spPr>
          <a:xfrm>
            <a:off x="5291168" y="5558477"/>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C73B8DDB-3EC9-C90A-9066-EFED1926E380}"/>
              </a:ext>
            </a:extLst>
          </p:cNvPr>
          <p:cNvSpPr/>
          <p:nvPr/>
        </p:nvSpPr>
        <p:spPr>
          <a:xfrm>
            <a:off x="3857668" y="6031770"/>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9DAA9182-AB3B-6446-6B98-D787EDA974E9}"/>
              </a:ext>
            </a:extLst>
          </p:cNvPr>
          <p:cNvSpPr/>
          <p:nvPr/>
        </p:nvSpPr>
        <p:spPr>
          <a:xfrm>
            <a:off x="4669729" y="6034889"/>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文本框 46">
            <a:extLst>
              <a:ext uri="{FF2B5EF4-FFF2-40B4-BE49-F238E27FC236}">
                <a16:creationId xmlns:a16="http://schemas.microsoft.com/office/drawing/2014/main" id="{CF222648-5530-0495-FC03-9CB9892537AB}"/>
              </a:ext>
            </a:extLst>
          </p:cNvPr>
          <p:cNvSpPr txBox="1"/>
          <p:nvPr/>
        </p:nvSpPr>
        <p:spPr>
          <a:xfrm>
            <a:off x="5960805" y="2028245"/>
            <a:ext cx="6020615" cy="2264851"/>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30000"/>
              </a:lnSpc>
              <a:defRPr sz="1600">
                <a:latin typeface="微软雅黑" panose="020B0503020204020204" pitchFamily="34" charset="-122"/>
                <a:ea typeface="微软雅黑" panose="020B0503020204020204" pitchFamily="34" charset="-122"/>
              </a:defRPr>
            </a:lvl1pPr>
          </a:lstStyle>
          <a:p>
            <a:pPr marL="285750" indent="-285750">
              <a:lnSpc>
                <a:spcPct val="150000"/>
              </a:lnSpc>
              <a:buFont typeface="Wingdings" panose="05000000000000000000" pitchFamily="2" charset="2"/>
              <a:buChar char="Ø"/>
            </a:pPr>
            <a:r>
              <a:rPr lang="zh-CN" altLang="en-US" dirty="0"/>
              <a:t>与对比组中识别性能最好的</a:t>
            </a:r>
            <a:r>
              <a:rPr lang="en-US" altLang="zh-CN" dirty="0"/>
              <a:t>HA-Transformer</a:t>
            </a:r>
            <a:r>
              <a:rPr lang="zh-CN" altLang="en-US" dirty="0"/>
              <a:t>相比：</a:t>
            </a:r>
            <a:r>
              <a:rPr lang="en-US" altLang="zh-CN" dirty="0"/>
              <a:t>CER</a:t>
            </a:r>
            <a:r>
              <a:rPr lang="zh-CN" altLang="en-US" dirty="0"/>
              <a:t>↑</a:t>
            </a:r>
            <a:r>
              <a:rPr lang="en-US" altLang="zh-CN" dirty="0"/>
              <a:t>0.71%</a:t>
            </a:r>
            <a:r>
              <a:rPr lang="zh-CN" altLang="en-US" dirty="0"/>
              <a:t>，</a:t>
            </a:r>
            <a:r>
              <a:rPr lang="en-US" altLang="zh-CN" dirty="0"/>
              <a:t>RTF</a:t>
            </a:r>
            <a:r>
              <a:rPr lang="zh-CN" altLang="en-US" dirty="0"/>
              <a:t>值↑</a:t>
            </a:r>
            <a:r>
              <a:rPr lang="en-US" altLang="zh-CN" dirty="0"/>
              <a:t>0.015</a:t>
            </a:r>
            <a:r>
              <a:rPr lang="zh-CN" altLang="en-US" dirty="0"/>
              <a:t>（在实际应用中影响较小），但参数量</a:t>
            </a:r>
            <a:r>
              <a:rPr lang="zh-CN" altLang="en-US" dirty="0">
                <a:solidFill>
                  <a:srgbClr val="C00000"/>
                </a:solidFill>
              </a:rPr>
              <a:t>↓</a:t>
            </a:r>
            <a:r>
              <a:rPr lang="en-US" altLang="zh-CN" dirty="0">
                <a:solidFill>
                  <a:srgbClr val="C00000"/>
                </a:solidFill>
              </a:rPr>
              <a:t>48.35%</a:t>
            </a:r>
            <a:r>
              <a:rPr lang="zh-CN" altLang="en-US" dirty="0"/>
              <a:t>，计算量</a:t>
            </a:r>
            <a:r>
              <a:rPr lang="zh-CN" altLang="en-US" dirty="0">
                <a:solidFill>
                  <a:srgbClr val="C00000"/>
                </a:solidFill>
              </a:rPr>
              <a:t>↓</a:t>
            </a:r>
            <a:r>
              <a:rPr lang="en-US" altLang="zh-CN" dirty="0">
                <a:solidFill>
                  <a:srgbClr val="C00000"/>
                </a:solidFill>
              </a:rPr>
              <a:t>77.16%</a:t>
            </a:r>
            <a:r>
              <a:rPr lang="zh-CN" altLang="en-US" dirty="0"/>
              <a:t>，</a:t>
            </a:r>
            <a:r>
              <a:rPr lang="en-US" altLang="zh-CN" dirty="0"/>
              <a:t>GMUR</a:t>
            </a:r>
            <a:r>
              <a:rPr lang="zh-CN" altLang="en-US" dirty="0">
                <a:solidFill>
                  <a:srgbClr val="C00000"/>
                </a:solidFill>
              </a:rPr>
              <a:t>↓</a:t>
            </a:r>
            <a:r>
              <a:rPr lang="en-US" altLang="zh-CN" dirty="0">
                <a:solidFill>
                  <a:srgbClr val="C00000"/>
                </a:solidFill>
              </a:rPr>
              <a:t>24.94%</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t>与对比组中参数量和计算量都最小的</a:t>
            </a:r>
            <a:r>
              <a:rPr lang="en-US" altLang="zh-CN" dirty="0"/>
              <a:t>Speech-Transformer</a:t>
            </a:r>
            <a:r>
              <a:rPr lang="zh-CN" altLang="en-US" dirty="0"/>
              <a:t>相比：</a:t>
            </a:r>
            <a:r>
              <a:rPr lang="en-US" altLang="zh-CN" dirty="0"/>
              <a:t>CER</a:t>
            </a:r>
            <a:r>
              <a:rPr lang="zh-CN" altLang="en-US" dirty="0">
                <a:solidFill>
                  <a:srgbClr val="C00000"/>
                </a:solidFill>
              </a:rPr>
              <a:t>↓</a:t>
            </a:r>
            <a:r>
              <a:rPr lang="en-US" altLang="zh-CN" dirty="0">
                <a:solidFill>
                  <a:srgbClr val="C00000"/>
                </a:solidFill>
              </a:rPr>
              <a:t>1.09%</a:t>
            </a:r>
            <a:r>
              <a:rPr lang="zh-CN" altLang="en-US" dirty="0"/>
              <a:t>，参数量</a:t>
            </a:r>
            <a:r>
              <a:rPr lang="zh-CN" altLang="en-US" dirty="0">
                <a:solidFill>
                  <a:srgbClr val="C00000"/>
                </a:solidFill>
              </a:rPr>
              <a:t>↓</a:t>
            </a:r>
            <a:r>
              <a:rPr lang="en-US" altLang="zh-CN" dirty="0">
                <a:solidFill>
                  <a:srgbClr val="C00000"/>
                </a:solidFill>
              </a:rPr>
              <a:t>27.66%</a:t>
            </a:r>
            <a:r>
              <a:rPr lang="zh-CN" altLang="en-US" dirty="0"/>
              <a:t>，计算量</a:t>
            </a:r>
            <a:r>
              <a:rPr lang="zh-CN" altLang="en-US" dirty="0">
                <a:solidFill>
                  <a:srgbClr val="C00000"/>
                </a:solidFill>
              </a:rPr>
              <a:t>↓</a:t>
            </a:r>
            <a:r>
              <a:rPr lang="en-US" altLang="zh-CN" dirty="0">
                <a:solidFill>
                  <a:srgbClr val="C00000"/>
                </a:solidFill>
              </a:rPr>
              <a:t>70.72%</a:t>
            </a:r>
            <a:r>
              <a:rPr lang="zh-CN" altLang="en-US" dirty="0"/>
              <a:t>，</a:t>
            </a:r>
            <a:r>
              <a:rPr lang="en-US" altLang="zh-CN" dirty="0"/>
              <a:t>GMUR</a:t>
            </a:r>
            <a:r>
              <a:rPr lang="zh-CN" altLang="en-US" dirty="0">
                <a:solidFill>
                  <a:srgbClr val="C00000"/>
                </a:solidFill>
              </a:rPr>
              <a:t>↓</a:t>
            </a:r>
            <a:r>
              <a:rPr lang="en-US" altLang="zh-CN" dirty="0">
                <a:solidFill>
                  <a:srgbClr val="C00000"/>
                </a:solidFill>
              </a:rPr>
              <a:t>25.06%</a:t>
            </a:r>
            <a:r>
              <a:rPr lang="zh-CN" altLang="en-US" dirty="0"/>
              <a:t>。</a:t>
            </a:r>
            <a:endParaRPr lang="en-US" altLang="zh-CN" dirty="0"/>
          </a:p>
        </p:txBody>
      </p:sp>
      <p:sp>
        <p:nvSpPr>
          <p:cNvPr id="51" name="文本框 50">
            <a:extLst>
              <a:ext uri="{FF2B5EF4-FFF2-40B4-BE49-F238E27FC236}">
                <a16:creationId xmlns:a16="http://schemas.microsoft.com/office/drawing/2014/main" id="{B4F2616B-DD36-CD15-59E1-9BF5BB6FB051}"/>
              </a:ext>
            </a:extLst>
          </p:cNvPr>
          <p:cNvSpPr txBox="1"/>
          <p:nvPr/>
        </p:nvSpPr>
        <p:spPr>
          <a:xfrm>
            <a:off x="5959317" y="4979772"/>
            <a:ext cx="6027595" cy="152618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30000"/>
              </a:lnSpc>
              <a:defRPr sz="1600">
                <a:latin typeface="微软雅黑" panose="020B0503020204020204" pitchFamily="34" charset="-122"/>
                <a:ea typeface="微软雅黑" panose="020B0503020204020204" pitchFamily="34" charset="-122"/>
              </a:defRPr>
            </a:lvl1pPr>
          </a:lstStyle>
          <a:p>
            <a:pPr marL="285750" indent="-285750">
              <a:lnSpc>
                <a:spcPct val="150000"/>
              </a:lnSpc>
              <a:buFont typeface="Wingdings" panose="05000000000000000000" pitchFamily="2" charset="2"/>
              <a:buChar char="Ø"/>
            </a:pPr>
            <a:r>
              <a:rPr lang="zh-CN" altLang="en-US" dirty="0"/>
              <a:t>与对比组中识别性能最好的</a:t>
            </a:r>
            <a:r>
              <a:rPr lang="en-US" altLang="zh-CN" dirty="0"/>
              <a:t>HA-Transformer</a:t>
            </a:r>
            <a:r>
              <a:rPr lang="zh-CN" altLang="en-US" dirty="0"/>
              <a:t>相比：</a:t>
            </a:r>
            <a:r>
              <a:rPr lang="en-US" altLang="zh-CN" dirty="0"/>
              <a:t>WER</a:t>
            </a:r>
            <a:r>
              <a:rPr lang="zh-CN" altLang="en-US" dirty="0">
                <a:solidFill>
                  <a:srgbClr val="C00000"/>
                </a:solidFill>
              </a:rPr>
              <a:t>↓</a:t>
            </a:r>
            <a:r>
              <a:rPr lang="en-US" altLang="zh-CN" dirty="0">
                <a:solidFill>
                  <a:srgbClr val="C00000"/>
                </a:solidFill>
              </a:rPr>
              <a:t>0.3%</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dirty="0"/>
              <a:t>与对比组中轻量化程度最高的</a:t>
            </a:r>
            <a:r>
              <a:rPr lang="en-US" altLang="zh-CN" dirty="0"/>
              <a:t>Speech-Transformer</a:t>
            </a:r>
            <a:r>
              <a:rPr lang="zh-CN" altLang="en-US" dirty="0"/>
              <a:t>相比：参数量</a:t>
            </a:r>
            <a:r>
              <a:rPr lang="zh-CN" altLang="en-US" dirty="0">
                <a:solidFill>
                  <a:srgbClr val="C00000"/>
                </a:solidFill>
              </a:rPr>
              <a:t>↓</a:t>
            </a:r>
            <a:r>
              <a:rPr lang="en-US" altLang="zh-CN" dirty="0">
                <a:solidFill>
                  <a:srgbClr val="C00000"/>
                </a:solidFill>
              </a:rPr>
              <a:t>25.64%</a:t>
            </a:r>
            <a:r>
              <a:rPr lang="zh-CN" altLang="en-US" dirty="0"/>
              <a:t>，计算量</a:t>
            </a:r>
            <a:r>
              <a:rPr lang="zh-CN" altLang="en-US" dirty="0">
                <a:solidFill>
                  <a:srgbClr val="C00000"/>
                </a:solidFill>
              </a:rPr>
              <a:t>↓</a:t>
            </a:r>
            <a:r>
              <a:rPr lang="en-US" altLang="zh-CN" dirty="0">
                <a:solidFill>
                  <a:srgbClr val="C00000"/>
                </a:solidFill>
              </a:rPr>
              <a:t>72.46%</a:t>
            </a:r>
            <a:r>
              <a:rPr lang="zh-CN" altLang="en-US" dirty="0"/>
              <a:t>，</a:t>
            </a:r>
            <a:r>
              <a:rPr lang="en-US" altLang="zh-CN" dirty="0"/>
              <a:t>GMUR</a:t>
            </a:r>
            <a:r>
              <a:rPr lang="zh-CN" altLang="en-US" dirty="0">
                <a:solidFill>
                  <a:srgbClr val="C00000"/>
                </a:solidFill>
              </a:rPr>
              <a:t>↓</a:t>
            </a:r>
            <a:r>
              <a:rPr lang="en-US" altLang="zh-CN" dirty="0">
                <a:solidFill>
                  <a:srgbClr val="C00000"/>
                </a:solidFill>
              </a:rPr>
              <a:t>6.39%</a:t>
            </a:r>
            <a:r>
              <a:rPr lang="zh-CN" altLang="en-US" dirty="0"/>
              <a:t>。 </a:t>
            </a:r>
          </a:p>
        </p:txBody>
      </p:sp>
      <p:sp>
        <p:nvSpPr>
          <p:cNvPr id="6" name="箭头: 下 5">
            <a:extLst>
              <a:ext uri="{FF2B5EF4-FFF2-40B4-BE49-F238E27FC236}">
                <a16:creationId xmlns:a16="http://schemas.microsoft.com/office/drawing/2014/main" id="{3330C0E0-ACE3-62B0-6138-1C68A8D93191}"/>
              </a:ext>
            </a:extLst>
          </p:cNvPr>
          <p:cNvSpPr/>
          <p:nvPr/>
        </p:nvSpPr>
        <p:spPr>
          <a:xfrm rot="16200000">
            <a:off x="5706151" y="2832056"/>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F477C4D6-C979-2D5B-E275-DB2ADCBF5095}"/>
              </a:ext>
            </a:extLst>
          </p:cNvPr>
          <p:cNvSpPr/>
          <p:nvPr/>
        </p:nvSpPr>
        <p:spPr>
          <a:xfrm rot="16200000">
            <a:off x="5768246" y="5645594"/>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6C8C4D6-6C18-C8BE-ABD9-DEF6BDD6DE88}"/>
              </a:ext>
            </a:extLst>
          </p:cNvPr>
          <p:cNvSpPr/>
          <p:nvPr/>
        </p:nvSpPr>
        <p:spPr>
          <a:xfrm>
            <a:off x="5295393" y="3142986"/>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239748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7C93E591-7636-EE49-51BB-E46D84D21EB2}"/>
              </a:ext>
            </a:extLst>
          </p:cNvPr>
          <p:cNvPicPr>
            <a:picLocks noChangeAspect="1"/>
          </p:cNvPicPr>
          <p:nvPr/>
        </p:nvPicPr>
        <p:blipFill>
          <a:blip r:embed="rId3"/>
          <a:stretch>
            <a:fillRect/>
          </a:stretch>
        </p:blipFill>
        <p:spPr>
          <a:xfrm>
            <a:off x="185970" y="1877999"/>
            <a:ext cx="5507874" cy="4719353"/>
          </a:xfrm>
          <a:prstGeom prst="rect">
            <a:avLst/>
          </a:prstGeom>
        </p:spPr>
      </p:pic>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30151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结果可视化</a:t>
            </a:r>
          </a:p>
        </p:txBody>
      </p:sp>
      <p:sp>
        <p:nvSpPr>
          <p:cNvPr id="13" name="文本框 12">
            <a:extLst>
              <a:ext uri="{FF2B5EF4-FFF2-40B4-BE49-F238E27FC236}">
                <a16:creationId xmlns:a16="http://schemas.microsoft.com/office/drawing/2014/main" id="{3BD499F4-1C6B-F96D-833E-7DE1F47AC044}"/>
              </a:ext>
            </a:extLst>
          </p:cNvPr>
          <p:cNvSpPr txBox="1"/>
          <p:nvPr/>
        </p:nvSpPr>
        <p:spPr>
          <a:xfrm>
            <a:off x="6498158" y="2780928"/>
            <a:ext cx="5483262" cy="2480294"/>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nSpc>
                <a:spcPct val="200000"/>
              </a:lnSpc>
              <a:buNone/>
            </a:pPr>
            <a:r>
              <a:rPr lang="zh-CN" altLang="en-US" dirty="0"/>
              <a:t>可以看出，改进模型的对应点在三幅图上都位于最左侧，除了在</a:t>
            </a:r>
            <a:r>
              <a:rPr lang="en-US" altLang="zh-CN" dirty="0"/>
              <a:t>AISHELL-1</a:t>
            </a:r>
            <a:r>
              <a:rPr lang="zh-CN" altLang="en-US" dirty="0"/>
              <a:t>上的</a:t>
            </a:r>
            <a:r>
              <a:rPr lang="en-US" altLang="zh-CN" dirty="0"/>
              <a:t>CER</a:t>
            </a:r>
            <a:r>
              <a:rPr lang="zh-CN" altLang="en-US" dirty="0"/>
              <a:t>略高于</a:t>
            </a:r>
            <a:r>
              <a:rPr lang="en-US" altLang="zh-CN" dirty="0"/>
              <a:t>HA-Transformer</a:t>
            </a:r>
            <a:r>
              <a:rPr lang="zh-CN" altLang="en-US" dirty="0"/>
              <a:t>，</a:t>
            </a:r>
            <a:r>
              <a:rPr lang="zh-CN" altLang="en-US" dirty="0">
                <a:solidFill>
                  <a:srgbClr val="C00000"/>
                </a:solidFill>
              </a:rPr>
              <a:t>在参数量、计算量和</a:t>
            </a:r>
            <a:r>
              <a:rPr lang="en-US" altLang="zh-CN" dirty="0">
                <a:solidFill>
                  <a:srgbClr val="C00000"/>
                </a:solidFill>
              </a:rPr>
              <a:t>GPU</a:t>
            </a:r>
            <a:r>
              <a:rPr lang="zh-CN" altLang="en-US" dirty="0">
                <a:solidFill>
                  <a:srgbClr val="C00000"/>
                </a:solidFill>
              </a:rPr>
              <a:t>内存使用率等方面都达到了最优</a:t>
            </a:r>
            <a:r>
              <a:rPr lang="zh-CN" altLang="en-US" dirty="0"/>
              <a:t>，进一步证明了所提方法的有效性，即</a:t>
            </a:r>
            <a:r>
              <a:rPr lang="zh-CN" altLang="en-US" dirty="0">
                <a:solidFill>
                  <a:srgbClr val="C00000"/>
                </a:solidFill>
              </a:rPr>
              <a:t>在保证一定识别性能的情况下，实现模型参数量和计算复杂度的降低</a:t>
            </a:r>
            <a:r>
              <a:rPr lang="zh-CN" altLang="en-US" dirty="0"/>
              <a:t>。 </a:t>
            </a:r>
          </a:p>
        </p:txBody>
      </p:sp>
      <p:sp>
        <p:nvSpPr>
          <p:cNvPr id="15" name="箭头: 下 14">
            <a:extLst>
              <a:ext uri="{FF2B5EF4-FFF2-40B4-BE49-F238E27FC236}">
                <a16:creationId xmlns:a16="http://schemas.microsoft.com/office/drawing/2014/main" id="{C48B57FF-9E81-9B26-CE68-DAE8005B0FDC}"/>
              </a:ext>
            </a:extLst>
          </p:cNvPr>
          <p:cNvSpPr/>
          <p:nvPr/>
        </p:nvSpPr>
        <p:spPr>
          <a:xfrm rot="16200000">
            <a:off x="5915979" y="3856179"/>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900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消融实验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实验结果</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3" y="1421084"/>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可视化</a:t>
            </a:r>
          </a:p>
        </p:txBody>
      </p:sp>
      <p:pic>
        <p:nvPicPr>
          <p:cNvPr id="3" name="图片 2">
            <a:extLst>
              <a:ext uri="{FF2B5EF4-FFF2-40B4-BE49-F238E27FC236}">
                <a16:creationId xmlns:a16="http://schemas.microsoft.com/office/drawing/2014/main" id="{5B4552FB-E9C2-BDE5-F564-40EAD52FE849}"/>
              </a:ext>
            </a:extLst>
          </p:cNvPr>
          <p:cNvPicPr>
            <a:picLocks noChangeAspect="1"/>
          </p:cNvPicPr>
          <p:nvPr/>
        </p:nvPicPr>
        <p:blipFill>
          <a:blip r:embed="rId3"/>
          <a:stretch>
            <a:fillRect/>
          </a:stretch>
        </p:blipFill>
        <p:spPr>
          <a:xfrm>
            <a:off x="192080" y="1916039"/>
            <a:ext cx="6011931" cy="3153799"/>
          </a:xfrm>
          <a:prstGeom prst="rect">
            <a:avLst/>
          </a:prstGeom>
        </p:spPr>
      </p:pic>
      <p:pic>
        <p:nvPicPr>
          <p:cNvPr id="6" name="图片 5">
            <a:extLst>
              <a:ext uri="{FF2B5EF4-FFF2-40B4-BE49-F238E27FC236}">
                <a16:creationId xmlns:a16="http://schemas.microsoft.com/office/drawing/2014/main" id="{43D4C514-98D4-E738-ED2C-8714CDFFCB13}"/>
              </a:ext>
            </a:extLst>
          </p:cNvPr>
          <p:cNvPicPr>
            <a:picLocks noChangeAspect="1"/>
          </p:cNvPicPr>
          <p:nvPr/>
        </p:nvPicPr>
        <p:blipFill>
          <a:blip r:embed="rId4"/>
          <a:stretch>
            <a:fillRect/>
          </a:stretch>
        </p:blipFill>
        <p:spPr>
          <a:xfrm>
            <a:off x="6312024" y="1916038"/>
            <a:ext cx="5470297" cy="4681313"/>
          </a:xfrm>
          <a:prstGeom prst="rect">
            <a:avLst/>
          </a:prstGeom>
        </p:spPr>
      </p:pic>
      <p:sp>
        <p:nvSpPr>
          <p:cNvPr id="7" name="文本框 6">
            <a:extLst>
              <a:ext uri="{FF2B5EF4-FFF2-40B4-BE49-F238E27FC236}">
                <a16:creationId xmlns:a16="http://schemas.microsoft.com/office/drawing/2014/main" id="{DD23093B-44B0-B9E1-0818-2966E5689840}"/>
              </a:ext>
            </a:extLst>
          </p:cNvPr>
          <p:cNvSpPr txBox="1"/>
          <p:nvPr/>
        </p:nvSpPr>
        <p:spPr>
          <a:xfrm>
            <a:off x="192082" y="5154741"/>
            <a:ext cx="6011930" cy="1341521"/>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30000"/>
              </a:lnSpc>
            </a:pPr>
            <a:r>
              <a:rPr lang="zh-CN" altLang="en-US" dirty="0"/>
              <a:t>可以看出，</a:t>
            </a:r>
            <a:r>
              <a:rPr lang="en-US" altLang="zh-CN" dirty="0"/>
              <a:t>Base</a:t>
            </a:r>
            <a:r>
              <a:rPr lang="zh-CN" altLang="en-US" dirty="0"/>
              <a:t>模型的对应点在三幅图上都位于</a:t>
            </a:r>
            <a:r>
              <a:rPr lang="zh-CN" altLang="en-US" dirty="0">
                <a:solidFill>
                  <a:srgbClr val="C00000"/>
                </a:solidFill>
              </a:rPr>
              <a:t>最左侧</a:t>
            </a:r>
            <a:r>
              <a:rPr lang="zh-CN" altLang="en-US" dirty="0"/>
              <a:t>，表明引入轻量级解码器，可以</a:t>
            </a:r>
            <a:r>
              <a:rPr lang="zh-CN" altLang="en-US" dirty="0">
                <a:solidFill>
                  <a:srgbClr val="C00000"/>
                </a:solidFill>
              </a:rPr>
              <a:t>实现模型参数量、计算复杂度和</a:t>
            </a:r>
            <a:r>
              <a:rPr lang="en-US" altLang="zh-CN" dirty="0">
                <a:solidFill>
                  <a:srgbClr val="C00000"/>
                </a:solidFill>
              </a:rPr>
              <a:t>GPU</a:t>
            </a:r>
            <a:r>
              <a:rPr lang="zh-CN" altLang="en-US" dirty="0">
                <a:solidFill>
                  <a:srgbClr val="C00000"/>
                </a:solidFill>
              </a:rPr>
              <a:t>内存使用率的显著降低</a:t>
            </a:r>
            <a:r>
              <a:rPr lang="zh-CN" altLang="en-US" dirty="0"/>
              <a:t>，而只牺牲小部分的识别性能，</a:t>
            </a:r>
            <a:r>
              <a:rPr lang="zh-CN" altLang="en-US" dirty="0">
                <a:solidFill>
                  <a:srgbClr val="C00000"/>
                </a:solidFill>
              </a:rPr>
              <a:t>达到识别性能和模型轻量化的平衡状态</a:t>
            </a:r>
            <a:r>
              <a:rPr lang="zh-CN" altLang="en-US" dirty="0"/>
              <a:t>，进一步论证了所提方法的有效性。</a:t>
            </a:r>
          </a:p>
        </p:txBody>
      </p:sp>
      <p:sp>
        <p:nvSpPr>
          <p:cNvPr id="5" name="箭头: 下 4">
            <a:extLst>
              <a:ext uri="{FF2B5EF4-FFF2-40B4-BE49-F238E27FC236}">
                <a16:creationId xmlns:a16="http://schemas.microsoft.com/office/drawing/2014/main" id="{94564B2A-2CB1-3386-DEB3-1D4CA303AA52}"/>
              </a:ext>
            </a:extLst>
          </p:cNvPr>
          <p:cNvSpPr/>
          <p:nvPr/>
        </p:nvSpPr>
        <p:spPr>
          <a:xfrm rot="5400000">
            <a:off x="6620936" y="5660605"/>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6973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6122598" y="2312876"/>
            <a:ext cx="3170129"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主要工作</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968208"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12" name="流程图: 手动输入 11">
            <a:extLst>
              <a:ext uri="{FF2B5EF4-FFF2-40B4-BE49-F238E27FC236}">
                <a16:creationId xmlns:a16="http://schemas.microsoft.com/office/drawing/2014/main" id="{2000A411-C18D-91BC-5CC8-BED81A2B1698}"/>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MH_Entry_1">
            <a:extLst>
              <a:ext uri="{FF2B5EF4-FFF2-40B4-BE49-F238E27FC236}">
                <a16:creationId xmlns:a16="http://schemas.microsoft.com/office/drawing/2014/main" id="{E54E2245-61D6-06CB-132D-D4E5D7EA8A67}"/>
              </a:ext>
            </a:extLst>
          </p:cNvPr>
          <p:cNvSpPr txBox="1">
            <a:spLocks noChangeArrowheads="1"/>
          </p:cNvSpPr>
          <p:nvPr>
            <p:custDataLst>
              <p:tags r:id="rId1"/>
            </p:custDataLst>
          </p:nvPr>
        </p:nvSpPr>
        <p:spPr bwMode="auto">
          <a:xfrm>
            <a:off x="6024834" y="32057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200000"/>
              </a:lnSpc>
              <a:buFont typeface="Wingdings" panose="05000000000000000000" charset="0"/>
              <a:buChar char="Ø"/>
            </a:pPr>
            <a:r>
              <a:rPr lang="zh-CN" altLang="en-US" sz="1800" dirty="0">
                <a:solidFill>
                  <a:schemeClr val="bg1">
                    <a:lumMod val="75000"/>
                  </a:schemeClr>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200000"/>
              </a:lnSpc>
              <a:buFont typeface="Wingdings" panose="05000000000000000000" charset="0"/>
              <a:buChar char="Ø"/>
            </a:pPr>
            <a:r>
              <a:rPr lang="zh-CN" altLang="en-US" sz="1800" dirty="0">
                <a:solidFill>
                  <a:srgbClr val="C00000"/>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20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6739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标签感知模块和全局图交互模块</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AutoShape 4">
            <a:extLst>
              <a:ext uri="{FF2B5EF4-FFF2-40B4-BE49-F238E27FC236}">
                <a16:creationId xmlns:a16="http://schemas.microsoft.com/office/drawing/2014/main" id="{BF38DDEE-25C9-DADA-2D89-F8C71C78C03C}"/>
              </a:ext>
            </a:extLst>
          </p:cNvPr>
          <p:cNvSpPr>
            <a:spLocks noChangeArrowheads="1"/>
          </p:cNvSpPr>
          <p:nvPr/>
        </p:nvSpPr>
        <p:spPr bwMode="auto">
          <a:xfrm>
            <a:off x="185970" y="1424477"/>
            <a:ext cx="158955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标签感知模块</a:t>
            </a:r>
          </a:p>
        </p:txBody>
      </p:sp>
      <p:sp>
        <p:nvSpPr>
          <p:cNvPr id="20" name="AutoShape 4">
            <a:extLst>
              <a:ext uri="{FF2B5EF4-FFF2-40B4-BE49-F238E27FC236}">
                <a16:creationId xmlns:a16="http://schemas.microsoft.com/office/drawing/2014/main" id="{ED3EAC86-4699-CA26-9A60-028F66BC4ABD}"/>
              </a:ext>
            </a:extLst>
          </p:cNvPr>
          <p:cNvSpPr>
            <a:spLocks noChangeArrowheads="1"/>
          </p:cNvSpPr>
          <p:nvPr/>
        </p:nvSpPr>
        <p:spPr bwMode="auto">
          <a:xfrm>
            <a:off x="6204012" y="1421084"/>
            <a:ext cx="1656183"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全局图交互模块</a:t>
            </a:r>
          </a:p>
        </p:txBody>
      </p:sp>
      <p:pic>
        <p:nvPicPr>
          <p:cNvPr id="22" name="图片 21">
            <a:extLst>
              <a:ext uri="{FF2B5EF4-FFF2-40B4-BE49-F238E27FC236}">
                <a16:creationId xmlns:a16="http://schemas.microsoft.com/office/drawing/2014/main" id="{67D8F042-0288-7CF3-FA34-CA5CF4199C50}"/>
              </a:ext>
            </a:extLst>
          </p:cNvPr>
          <p:cNvPicPr>
            <a:picLocks noChangeAspect="1"/>
          </p:cNvPicPr>
          <p:nvPr/>
        </p:nvPicPr>
        <p:blipFill>
          <a:blip r:embed="rId3"/>
          <a:stretch>
            <a:fillRect/>
          </a:stretch>
        </p:blipFill>
        <p:spPr>
          <a:xfrm>
            <a:off x="185970" y="1979673"/>
            <a:ext cx="2883193" cy="3177519"/>
          </a:xfrm>
          <a:prstGeom prst="rect">
            <a:avLst/>
          </a:prstGeom>
        </p:spPr>
      </p:pic>
      <p:sp>
        <p:nvSpPr>
          <p:cNvPr id="23" name="文本框 22">
            <a:extLst>
              <a:ext uri="{FF2B5EF4-FFF2-40B4-BE49-F238E27FC236}">
                <a16:creationId xmlns:a16="http://schemas.microsoft.com/office/drawing/2014/main" id="{6D326D6D-82F2-A6C9-4982-473B0F896C36}"/>
              </a:ext>
            </a:extLst>
          </p:cNvPr>
          <p:cNvSpPr txBox="1"/>
          <p:nvPr/>
        </p:nvSpPr>
        <p:spPr>
          <a:xfrm>
            <a:off x="3143672" y="2688962"/>
            <a:ext cx="2851151" cy="1526187"/>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基于最佳线性逼近构建标签映射模块，将意图标签特征自适应地融合到话语特征中，以增强模型的</a:t>
            </a:r>
            <a:r>
              <a:rPr lang="zh-CN" altLang="en-US" dirty="0">
                <a:solidFill>
                  <a:srgbClr val="C00000"/>
                </a:solidFill>
              </a:rPr>
              <a:t>表征能力</a:t>
            </a:r>
            <a:r>
              <a:rPr lang="zh-CN" altLang="en-US" dirty="0"/>
              <a:t>。</a:t>
            </a:r>
            <a:endParaRPr lang="en-US" altLang="zh-CN" dirty="0"/>
          </a:p>
        </p:txBody>
      </p:sp>
      <p:sp>
        <p:nvSpPr>
          <p:cNvPr id="24" name="文本框 23">
            <a:extLst>
              <a:ext uri="{FF2B5EF4-FFF2-40B4-BE49-F238E27FC236}">
                <a16:creationId xmlns:a16="http://schemas.microsoft.com/office/drawing/2014/main" id="{59F16D3B-E727-87A7-18CB-405EE78857B7}"/>
              </a:ext>
            </a:extLst>
          </p:cNvPr>
          <p:cNvSpPr txBox="1"/>
          <p:nvPr/>
        </p:nvSpPr>
        <p:spPr>
          <a:xfrm>
            <a:off x="192082" y="5332485"/>
            <a:ext cx="11789338" cy="1156855"/>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针对基于显式联合建模的自然语言理解模型交互能力不足的问题</a:t>
            </a:r>
            <a:r>
              <a:rPr lang="zh-CN" altLang="en-US" dirty="0"/>
              <a:t>，</a:t>
            </a:r>
            <a:r>
              <a:rPr lang="zh-CN" altLang="en-US" sz="1600" dirty="0">
                <a:latin typeface="微软雅黑" panose="020B0503020204020204" pitchFamily="34" charset="-122"/>
                <a:ea typeface="微软雅黑" panose="020B0503020204020204" pitchFamily="34" charset="-122"/>
              </a:rPr>
              <a:t>提出了一种基于标签感知的图交互模型，主要由</a:t>
            </a:r>
            <a:r>
              <a:rPr lang="zh-CN" altLang="en-US" sz="1600" dirty="0">
                <a:solidFill>
                  <a:srgbClr val="C00000"/>
                </a:solidFill>
                <a:latin typeface="微软雅黑" panose="020B0503020204020204" pitchFamily="34" charset="-122"/>
                <a:ea typeface="微软雅黑" panose="020B0503020204020204" pitchFamily="34" charset="-122"/>
              </a:rPr>
              <a:t>标签映射模块</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全局图交互模块</a:t>
            </a:r>
            <a:r>
              <a:rPr lang="zh-CN" altLang="en-US" sz="1600" dirty="0">
                <a:latin typeface="微软雅黑" panose="020B0503020204020204" pitchFamily="34" charset="-122"/>
                <a:ea typeface="微软雅黑" panose="020B0503020204020204" pitchFamily="34" charset="-122"/>
              </a:rPr>
              <a:t>构成，前者可以获取原始话语与标签语义之间的相关性以提供丰富的先验知识，后者可以对语句级别的意图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槽位交互过程进行建模以提供全局优化，</a:t>
            </a:r>
            <a:r>
              <a:rPr lang="zh-CN" altLang="en-US" sz="1600" dirty="0">
                <a:solidFill>
                  <a:srgbClr val="C00000"/>
                </a:solidFill>
                <a:latin typeface="微软雅黑" panose="020B0503020204020204" pitchFamily="34" charset="-122"/>
                <a:ea typeface="微软雅黑" panose="020B0503020204020204" pitchFamily="34" charset="-122"/>
              </a:rPr>
              <a:t>实现模型交互能力和和预测精度的提高</a:t>
            </a:r>
            <a:r>
              <a:rPr lang="zh-CN" altLang="en-US" sz="1600" dirty="0">
                <a:latin typeface="微软雅黑" panose="020B0503020204020204" pitchFamily="34" charset="-122"/>
                <a:ea typeface="微软雅黑" panose="020B0503020204020204" pitchFamily="34" charset="-122"/>
              </a:rPr>
              <a:t>。</a:t>
            </a:r>
            <a:endParaRPr lang="zh-CN" altLang="en-US" dirty="0"/>
          </a:p>
        </p:txBody>
      </p:sp>
      <p:cxnSp>
        <p:nvCxnSpPr>
          <p:cNvPr id="25" name="直接连接符 24">
            <a:extLst>
              <a:ext uri="{FF2B5EF4-FFF2-40B4-BE49-F238E27FC236}">
                <a16:creationId xmlns:a16="http://schemas.microsoft.com/office/drawing/2014/main" id="{2B3DCD71-FA6F-C584-0F25-BA7A5BAEB0B7}"/>
              </a:ext>
            </a:extLst>
          </p:cNvPr>
          <p:cNvCxnSpPr>
            <a:cxnSpLocks/>
          </p:cNvCxnSpPr>
          <p:nvPr/>
        </p:nvCxnSpPr>
        <p:spPr>
          <a:xfrm flipV="1">
            <a:off x="6096000" y="1844824"/>
            <a:ext cx="0" cy="3312368"/>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BF6517BA-0907-91DE-0D1F-C737F2318D54}"/>
              </a:ext>
            </a:extLst>
          </p:cNvPr>
          <p:cNvPicPr>
            <a:picLocks noChangeAspect="1"/>
          </p:cNvPicPr>
          <p:nvPr/>
        </p:nvPicPr>
        <p:blipFill>
          <a:blip r:embed="rId4"/>
          <a:stretch>
            <a:fillRect/>
          </a:stretch>
        </p:blipFill>
        <p:spPr>
          <a:xfrm>
            <a:off x="6208076" y="1848626"/>
            <a:ext cx="2196243" cy="1353441"/>
          </a:xfrm>
          <a:prstGeom prst="rect">
            <a:avLst/>
          </a:prstGeom>
        </p:spPr>
      </p:pic>
      <p:pic>
        <p:nvPicPr>
          <p:cNvPr id="32" name="图片 31">
            <a:extLst>
              <a:ext uri="{FF2B5EF4-FFF2-40B4-BE49-F238E27FC236}">
                <a16:creationId xmlns:a16="http://schemas.microsoft.com/office/drawing/2014/main" id="{D0CFB564-D02D-4E0E-B075-F32451D09FF5}"/>
              </a:ext>
            </a:extLst>
          </p:cNvPr>
          <p:cNvPicPr>
            <a:picLocks noChangeAspect="1"/>
          </p:cNvPicPr>
          <p:nvPr/>
        </p:nvPicPr>
        <p:blipFill>
          <a:blip r:embed="rId5"/>
          <a:stretch>
            <a:fillRect/>
          </a:stretch>
        </p:blipFill>
        <p:spPr>
          <a:xfrm>
            <a:off x="6208076" y="3509581"/>
            <a:ext cx="2195043" cy="1647611"/>
          </a:xfrm>
          <a:prstGeom prst="rect">
            <a:avLst/>
          </a:prstGeom>
        </p:spPr>
      </p:pic>
      <p:sp>
        <p:nvSpPr>
          <p:cNvPr id="33" name="文本框 32">
            <a:extLst>
              <a:ext uri="{FF2B5EF4-FFF2-40B4-BE49-F238E27FC236}">
                <a16:creationId xmlns:a16="http://schemas.microsoft.com/office/drawing/2014/main" id="{724A4FC7-61CC-A1D0-FFB6-551AF6093D23}"/>
              </a:ext>
            </a:extLst>
          </p:cNvPr>
          <p:cNvSpPr txBox="1"/>
          <p:nvPr/>
        </p:nvSpPr>
        <p:spPr>
          <a:xfrm>
            <a:off x="8515194" y="2688962"/>
            <a:ext cx="3466223" cy="1895519"/>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基于图注意力网络搭建全局图交互模块，对语句级别的意图</a:t>
            </a:r>
            <a:r>
              <a:rPr lang="en-US" altLang="zh-CN" dirty="0"/>
              <a:t>—</a:t>
            </a:r>
            <a:r>
              <a:rPr lang="zh-CN" altLang="en-US" dirty="0"/>
              <a:t>槽位交互过程进行建模以提供全局优化，从而提升模型的</a:t>
            </a:r>
            <a:r>
              <a:rPr lang="zh-CN" altLang="en-US" dirty="0">
                <a:solidFill>
                  <a:srgbClr val="C00000"/>
                </a:solidFill>
              </a:rPr>
              <a:t>交互能力</a:t>
            </a:r>
            <a:r>
              <a:rPr lang="zh-CN" altLang="en-US" dirty="0"/>
              <a:t>。</a:t>
            </a:r>
            <a:endParaRPr lang="en-US" altLang="zh-CN" dirty="0"/>
          </a:p>
          <a:p>
            <a:pPr>
              <a:lnSpc>
                <a:spcPct val="150000"/>
              </a:lnSpc>
            </a:pPr>
            <a:r>
              <a:rPr lang="zh-CN" altLang="en-US" dirty="0"/>
              <a:t>信息融合：</a:t>
            </a:r>
            <a:endParaRPr lang="en-US" altLang="zh-CN" dirty="0"/>
          </a:p>
        </p:txBody>
      </p:sp>
      <p:graphicFrame>
        <p:nvGraphicFramePr>
          <p:cNvPr id="34" name="对象 33">
            <a:extLst>
              <a:ext uri="{FF2B5EF4-FFF2-40B4-BE49-F238E27FC236}">
                <a16:creationId xmlns:a16="http://schemas.microsoft.com/office/drawing/2014/main" id="{3E366869-C759-9DEA-FD93-EF67E5C43A38}"/>
              </a:ext>
            </a:extLst>
          </p:cNvPr>
          <p:cNvGraphicFramePr>
            <a:graphicFrameLocks noChangeAspect="1"/>
          </p:cNvGraphicFramePr>
          <p:nvPr>
            <p:extLst>
              <p:ext uri="{D42A27DB-BD31-4B8C-83A1-F6EECF244321}">
                <p14:modId xmlns:p14="http://schemas.microsoft.com/office/powerpoint/2010/main" val="3692216429"/>
              </p:ext>
            </p:extLst>
          </p:nvPr>
        </p:nvGraphicFramePr>
        <p:xfrm>
          <a:off x="9587470" y="4129775"/>
          <a:ext cx="2362945" cy="454706"/>
        </p:xfrm>
        <a:graphic>
          <a:graphicData uri="http://schemas.openxmlformats.org/presentationml/2006/ole">
            <mc:AlternateContent xmlns:mc="http://schemas.openxmlformats.org/markup-compatibility/2006">
              <mc:Choice xmlns:v="urn:schemas-microsoft-com:vml" Requires="v">
                <p:oleObj name="Equation" r:id="rId6" imgW="3439697" imgH="661704" progId="Equation.DSMT4">
                  <p:embed/>
                </p:oleObj>
              </mc:Choice>
              <mc:Fallback>
                <p:oleObj name="Equation" r:id="rId6" imgW="3439697" imgH="661704" progId="Equation.DSMT4">
                  <p:embed/>
                  <p:pic>
                    <p:nvPicPr>
                      <p:cNvPr id="0" name=""/>
                      <p:cNvPicPr/>
                      <p:nvPr/>
                    </p:nvPicPr>
                    <p:blipFill>
                      <a:blip r:embed="rId7"/>
                      <a:stretch>
                        <a:fillRect/>
                      </a:stretch>
                    </p:blipFill>
                    <p:spPr>
                      <a:xfrm>
                        <a:off x="9587470" y="4129775"/>
                        <a:ext cx="2362945" cy="454706"/>
                      </a:xfrm>
                      <a:prstGeom prst="rect">
                        <a:avLst/>
                      </a:prstGeom>
                    </p:spPr>
                  </p:pic>
                </p:oleObj>
              </mc:Fallback>
            </mc:AlternateContent>
          </a:graphicData>
        </a:graphic>
      </p:graphicFrame>
      <p:sp>
        <p:nvSpPr>
          <p:cNvPr id="35" name="箭头: 下 34">
            <a:extLst>
              <a:ext uri="{FF2B5EF4-FFF2-40B4-BE49-F238E27FC236}">
                <a16:creationId xmlns:a16="http://schemas.microsoft.com/office/drawing/2014/main" id="{854B3AE2-B3E6-C3BE-A6DC-385A2FBE34C4}"/>
              </a:ext>
            </a:extLst>
          </p:cNvPr>
          <p:cNvSpPr/>
          <p:nvPr/>
        </p:nvSpPr>
        <p:spPr>
          <a:xfrm rot="5400000">
            <a:off x="2862474" y="3091900"/>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D8CF6BE8-C489-38FD-AD66-617D7AED1103}"/>
              </a:ext>
            </a:extLst>
          </p:cNvPr>
          <p:cNvSpPr/>
          <p:nvPr/>
        </p:nvSpPr>
        <p:spPr>
          <a:xfrm rot="5400000">
            <a:off x="8205113" y="4012211"/>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924DD144-23B3-CEFC-B77C-7195FE763E8D}"/>
              </a:ext>
            </a:extLst>
          </p:cNvPr>
          <p:cNvSpPr/>
          <p:nvPr/>
        </p:nvSpPr>
        <p:spPr>
          <a:xfrm>
            <a:off x="6656079" y="3174851"/>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930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改进模型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AutoShape 4">
            <a:extLst>
              <a:ext uri="{FF2B5EF4-FFF2-40B4-BE49-F238E27FC236}">
                <a16:creationId xmlns:a16="http://schemas.microsoft.com/office/drawing/2014/main" id="{7D64BD52-35BC-24E2-84B9-A637CE955E9C}"/>
              </a:ext>
            </a:extLst>
          </p:cNvPr>
          <p:cNvSpPr>
            <a:spLocks noChangeArrowheads="1"/>
          </p:cNvSpPr>
          <p:nvPr/>
        </p:nvSpPr>
        <p:spPr bwMode="auto">
          <a:xfrm>
            <a:off x="185970" y="1424477"/>
            <a:ext cx="28856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基于标签感知的图交互模型</a:t>
            </a:r>
          </a:p>
        </p:txBody>
      </p:sp>
      <p:sp>
        <p:nvSpPr>
          <p:cNvPr id="5" name="文本框 4">
            <a:extLst>
              <a:ext uri="{FF2B5EF4-FFF2-40B4-BE49-F238E27FC236}">
                <a16:creationId xmlns:a16="http://schemas.microsoft.com/office/drawing/2014/main" id="{6327FC57-75A5-31C7-A115-B7CBAB0D7883}"/>
              </a:ext>
            </a:extLst>
          </p:cNvPr>
          <p:cNvSpPr txBox="1"/>
          <p:nvPr/>
        </p:nvSpPr>
        <p:spPr>
          <a:xfrm>
            <a:off x="6204014" y="2277845"/>
            <a:ext cx="5777406" cy="1987852"/>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5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在经过标签映射模块得到最佳线性逼近向量后，将其输入至意图解码器，获得关于所有意图的</a:t>
            </a:r>
            <a:r>
              <a:rPr lang="zh-CN" altLang="en-US" dirty="0">
                <a:solidFill>
                  <a:srgbClr val="C00000"/>
                </a:solidFill>
              </a:rPr>
              <a:t>概率分布序列</a:t>
            </a:r>
            <a:r>
              <a:rPr lang="zh-CN" altLang="en-US" dirty="0"/>
              <a:t>，然后逐一比较序列中的值和阈值，从而确定</a:t>
            </a:r>
            <a:r>
              <a:rPr lang="zh-CN" altLang="en-US" dirty="0">
                <a:solidFill>
                  <a:srgbClr val="C00000"/>
                </a:solidFill>
              </a:rPr>
              <a:t>最终的意图</a:t>
            </a:r>
            <a:r>
              <a:rPr lang="zh-CN" altLang="en-US" dirty="0"/>
              <a:t>。</a:t>
            </a:r>
            <a:endParaRPr lang="en-US" altLang="zh-CN" dirty="0"/>
          </a:p>
          <a:p>
            <a:pPr>
              <a:lnSpc>
                <a:spcPct val="200000"/>
              </a:lnSpc>
            </a:pPr>
            <a:r>
              <a:rPr lang="zh-CN" altLang="en-US" dirty="0"/>
              <a:t>概率分布序列：</a:t>
            </a:r>
            <a:endParaRPr lang="en-US" altLang="zh-CN" dirty="0"/>
          </a:p>
        </p:txBody>
      </p:sp>
      <p:cxnSp>
        <p:nvCxnSpPr>
          <p:cNvPr id="6" name="直接连接符 5">
            <a:extLst>
              <a:ext uri="{FF2B5EF4-FFF2-40B4-BE49-F238E27FC236}">
                <a16:creationId xmlns:a16="http://schemas.microsoft.com/office/drawing/2014/main" id="{2AC1C93A-4AEC-6DC0-2A21-A4E84A4192EF}"/>
              </a:ext>
            </a:extLst>
          </p:cNvPr>
          <p:cNvCxnSpPr>
            <a:cxnSpLocks/>
          </p:cNvCxnSpPr>
          <p:nvPr/>
        </p:nvCxnSpPr>
        <p:spPr>
          <a:xfrm flipV="1">
            <a:off x="6096000" y="1772816"/>
            <a:ext cx="0" cy="4644516"/>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AutoShape 4">
            <a:extLst>
              <a:ext uri="{FF2B5EF4-FFF2-40B4-BE49-F238E27FC236}">
                <a16:creationId xmlns:a16="http://schemas.microsoft.com/office/drawing/2014/main" id="{708E888F-08C6-2EA9-961A-0CDEEB71C0C8}"/>
              </a:ext>
            </a:extLst>
          </p:cNvPr>
          <p:cNvSpPr>
            <a:spLocks noChangeArrowheads="1"/>
          </p:cNvSpPr>
          <p:nvPr/>
        </p:nvSpPr>
        <p:spPr bwMode="auto">
          <a:xfrm>
            <a:off x="6204013" y="1421084"/>
            <a:ext cx="11881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重要组件</a:t>
            </a:r>
          </a:p>
        </p:txBody>
      </p:sp>
      <p:grpSp>
        <p:nvGrpSpPr>
          <p:cNvPr id="10" name="组合 9">
            <a:extLst>
              <a:ext uri="{FF2B5EF4-FFF2-40B4-BE49-F238E27FC236}">
                <a16:creationId xmlns:a16="http://schemas.microsoft.com/office/drawing/2014/main" id="{315FB75A-0717-DC84-5D8A-46D47D12E2DB}"/>
              </a:ext>
            </a:extLst>
          </p:cNvPr>
          <p:cNvGrpSpPr/>
          <p:nvPr/>
        </p:nvGrpSpPr>
        <p:grpSpPr>
          <a:xfrm>
            <a:off x="6204013" y="1929864"/>
            <a:ext cx="1640745" cy="380810"/>
            <a:chOff x="6207929" y="1930519"/>
            <a:chExt cx="1640745" cy="380810"/>
          </a:xfrm>
        </p:grpSpPr>
        <p:sp>
          <p:nvSpPr>
            <p:cNvPr id="11" name="任意多边形 37">
              <a:extLst>
                <a:ext uri="{FF2B5EF4-FFF2-40B4-BE49-F238E27FC236}">
                  <a16:creationId xmlns:a16="http://schemas.microsoft.com/office/drawing/2014/main" id="{397D5B33-CFF3-DBB5-7B4C-03D0752DE0AD}"/>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2" name="文本框 11">
              <a:extLst>
                <a:ext uri="{FF2B5EF4-FFF2-40B4-BE49-F238E27FC236}">
                  <a16:creationId xmlns:a16="http://schemas.microsoft.com/office/drawing/2014/main" id="{7DC7627B-2939-0BED-2C50-84F5803CC5DE}"/>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意图解码器</a:t>
              </a:r>
            </a:p>
          </p:txBody>
        </p:sp>
      </p:grpSp>
      <p:pic>
        <p:nvPicPr>
          <p:cNvPr id="28" name="图片 27">
            <a:extLst>
              <a:ext uri="{FF2B5EF4-FFF2-40B4-BE49-F238E27FC236}">
                <a16:creationId xmlns:a16="http://schemas.microsoft.com/office/drawing/2014/main" id="{FB95719A-0CD1-053C-CBCF-9673FC23C1FE}"/>
              </a:ext>
            </a:extLst>
          </p:cNvPr>
          <p:cNvPicPr>
            <a:picLocks noChangeAspect="1"/>
          </p:cNvPicPr>
          <p:nvPr/>
        </p:nvPicPr>
        <p:blipFill>
          <a:blip r:embed="rId3"/>
          <a:stretch>
            <a:fillRect/>
          </a:stretch>
        </p:blipFill>
        <p:spPr>
          <a:xfrm>
            <a:off x="192670" y="2275411"/>
            <a:ext cx="5777406" cy="3806580"/>
          </a:xfrm>
          <a:prstGeom prst="rect">
            <a:avLst/>
          </a:prstGeom>
        </p:spPr>
      </p:pic>
      <p:sp>
        <p:nvSpPr>
          <p:cNvPr id="29" name="文本框 28">
            <a:extLst>
              <a:ext uri="{FF2B5EF4-FFF2-40B4-BE49-F238E27FC236}">
                <a16:creationId xmlns:a16="http://schemas.microsoft.com/office/drawing/2014/main" id="{52C7406B-3C93-F00B-D975-687B8B0249EA}"/>
              </a:ext>
            </a:extLst>
          </p:cNvPr>
          <p:cNvSpPr txBox="1"/>
          <p:nvPr/>
        </p:nvSpPr>
        <p:spPr>
          <a:xfrm>
            <a:off x="6231634" y="4777907"/>
            <a:ext cx="5777406" cy="1495409"/>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5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在经过全局图交互模块中共</a:t>
            </a:r>
            <a:r>
              <a:rPr lang="en-US" altLang="zh-CN" dirty="0"/>
              <a:t>L</a:t>
            </a:r>
            <a:r>
              <a:rPr lang="zh-CN" altLang="en-US" dirty="0"/>
              <a:t>层的特征融合后，使用</a:t>
            </a:r>
            <a:r>
              <a:rPr lang="en-US" altLang="zh-CN" dirty="0"/>
              <a:t>argmax</a:t>
            </a:r>
            <a:r>
              <a:rPr lang="zh-CN" altLang="en-US" dirty="0"/>
              <a:t>和</a:t>
            </a:r>
            <a:r>
              <a:rPr lang="en-US" altLang="zh-CN" dirty="0"/>
              <a:t>Softmax</a:t>
            </a:r>
            <a:r>
              <a:rPr lang="zh-CN" altLang="en-US" dirty="0"/>
              <a:t>函数得到</a:t>
            </a:r>
            <a:r>
              <a:rPr lang="zh-CN" altLang="en-US" dirty="0">
                <a:solidFill>
                  <a:srgbClr val="C00000"/>
                </a:solidFill>
              </a:rPr>
              <a:t>槽位预测结果</a:t>
            </a:r>
            <a:r>
              <a:rPr lang="zh-CN" altLang="en-US" dirty="0"/>
              <a:t>。</a:t>
            </a:r>
            <a:endParaRPr lang="en-US" altLang="zh-CN" dirty="0"/>
          </a:p>
          <a:p>
            <a:pPr>
              <a:lnSpc>
                <a:spcPct val="200000"/>
              </a:lnSpc>
            </a:pPr>
            <a:r>
              <a:rPr lang="zh-CN" altLang="en-US" dirty="0"/>
              <a:t>槽位结果：</a:t>
            </a:r>
            <a:endParaRPr lang="en-US" altLang="zh-CN" dirty="0"/>
          </a:p>
        </p:txBody>
      </p:sp>
      <p:grpSp>
        <p:nvGrpSpPr>
          <p:cNvPr id="31" name="组合 30">
            <a:extLst>
              <a:ext uri="{FF2B5EF4-FFF2-40B4-BE49-F238E27FC236}">
                <a16:creationId xmlns:a16="http://schemas.microsoft.com/office/drawing/2014/main" id="{BDC7C018-1A62-2872-505A-A32A27C482B7}"/>
              </a:ext>
            </a:extLst>
          </p:cNvPr>
          <p:cNvGrpSpPr/>
          <p:nvPr/>
        </p:nvGrpSpPr>
        <p:grpSpPr>
          <a:xfrm>
            <a:off x="6231633" y="4429926"/>
            <a:ext cx="1640745" cy="380810"/>
            <a:chOff x="6207929" y="1930519"/>
            <a:chExt cx="1640745" cy="380810"/>
          </a:xfrm>
        </p:grpSpPr>
        <p:sp>
          <p:nvSpPr>
            <p:cNvPr id="38" name="任意多边形 37">
              <a:extLst>
                <a:ext uri="{FF2B5EF4-FFF2-40B4-BE49-F238E27FC236}">
                  <a16:creationId xmlns:a16="http://schemas.microsoft.com/office/drawing/2014/main" id="{8F8FEEBE-208D-220C-825C-C4587A34F996}"/>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5" name="文本框 44">
              <a:extLst>
                <a:ext uri="{FF2B5EF4-FFF2-40B4-BE49-F238E27FC236}">
                  <a16:creationId xmlns:a16="http://schemas.microsoft.com/office/drawing/2014/main" id="{462172ED-7119-7413-B488-CD126168797C}"/>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槽位解码器</a:t>
              </a:r>
            </a:p>
          </p:txBody>
        </p:sp>
      </p:grpSp>
      <p:graphicFrame>
        <p:nvGraphicFramePr>
          <p:cNvPr id="47" name="对象 46">
            <a:extLst>
              <a:ext uri="{FF2B5EF4-FFF2-40B4-BE49-F238E27FC236}">
                <a16:creationId xmlns:a16="http://schemas.microsoft.com/office/drawing/2014/main" id="{7605DB9D-EC85-D941-A420-77416FFFE735}"/>
              </a:ext>
            </a:extLst>
          </p:cNvPr>
          <p:cNvGraphicFramePr>
            <a:graphicFrameLocks noChangeAspect="1"/>
          </p:cNvGraphicFramePr>
          <p:nvPr>
            <p:extLst>
              <p:ext uri="{D42A27DB-BD31-4B8C-83A1-F6EECF244321}">
                <p14:modId xmlns:p14="http://schemas.microsoft.com/office/powerpoint/2010/main" val="1692469351"/>
              </p:ext>
            </p:extLst>
          </p:nvPr>
        </p:nvGraphicFramePr>
        <p:xfrm>
          <a:off x="7608168" y="3931772"/>
          <a:ext cx="3921125" cy="347663"/>
        </p:xfrm>
        <a:graphic>
          <a:graphicData uri="http://schemas.openxmlformats.org/presentationml/2006/ole">
            <mc:AlternateContent xmlns:mc="http://schemas.openxmlformats.org/markup-compatibility/2006">
              <mc:Choice xmlns:v="urn:schemas-microsoft-com:vml" Requires="v">
                <p:oleObj name="AxMath" r:id="rId4" imgW="3921413" imgH="347772" progId="Equation.AxMath">
                  <p:embed/>
                </p:oleObj>
              </mc:Choice>
              <mc:Fallback>
                <p:oleObj name="AxMath" r:id="rId4" imgW="3921413" imgH="347772" progId="Equation.AxMath">
                  <p:embed/>
                  <p:pic>
                    <p:nvPicPr>
                      <p:cNvPr id="0" name=""/>
                      <p:cNvPicPr/>
                      <p:nvPr/>
                    </p:nvPicPr>
                    <p:blipFill>
                      <a:blip r:embed="rId5"/>
                      <a:stretch>
                        <a:fillRect/>
                      </a:stretch>
                    </p:blipFill>
                    <p:spPr>
                      <a:xfrm>
                        <a:off x="7608168" y="3931772"/>
                        <a:ext cx="3921125" cy="347663"/>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8620EDC6-481C-5293-4F1B-D07F909EECBA}"/>
              </a:ext>
            </a:extLst>
          </p:cNvPr>
          <p:cNvGraphicFramePr>
            <a:graphicFrameLocks noChangeAspect="1"/>
          </p:cNvGraphicFramePr>
          <p:nvPr>
            <p:extLst>
              <p:ext uri="{D42A27DB-BD31-4B8C-83A1-F6EECF244321}">
                <p14:modId xmlns:p14="http://schemas.microsoft.com/office/powerpoint/2010/main" val="2538428236"/>
              </p:ext>
            </p:extLst>
          </p:nvPr>
        </p:nvGraphicFramePr>
        <p:xfrm>
          <a:off x="7255024" y="5900533"/>
          <a:ext cx="3730625" cy="403225"/>
        </p:xfrm>
        <a:graphic>
          <a:graphicData uri="http://schemas.openxmlformats.org/presentationml/2006/ole">
            <mc:AlternateContent xmlns:mc="http://schemas.openxmlformats.org/markup-compatibility/2006">
              <mc:Choice xmlns:v="urn:schemas-microsoft-com:vml" Requires="v">
                <p:oleObj name="AxMath" r:id="rId6" imgW="3730958" imgH="402494" progId="Equation.AxMath">
                  <p:embed/>
                </p:oleObj>
              </mc:Choice>
              <mc:Fallback>
                <p:oleObj name="AxMath" r:id="rId6" imgW="3730958" imgH="402494" progId="Equation.AxMath">
                  <p:embed/>
                  <p:pic>
                    <p:nvPicPr>
                      <p:cNvPr id="0" name=""/>
                      <p:cNvPicPr/>
                      <p:nvPr/>
                    </p:nvPicPr>
                    <p:blipFill>
                      <a:blip r:embed="rId7"/>
                      <a:stretch>
                        <a:fillRect/>
                      </a:stretch>
                    </p:blipFill>
                    <p:spPr>
                      <a:xfrm>
                        <a:off x="7255024" y="5900533"/>
                        <a:ext cx="3730625" cy="403225"/>
                      </a:xfrm>
                      <a:prstGeom prst="rect">
                        <a:avLst/>
                      </a:prstGeom>
                    </p:spPr>
                  </p:pic>
                </p:oleObj>
              </mc:Fallback>
            </mc:AlternateContent>
          </a:graphicData>
        </a:graphic>
      </p:graphicFrame>
    </p:spTree>
    <p:extLst>
      <p:ext uri="{BB962C8B-B14F-4D97-AF65-F5344CB8AC3E}">
        <p14:creationId xmlns:p14="http://schemas.microsoft.com/office/powerpoint/2010/main" val="224283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7B1B3CF0-EE6C-9070-F628-672F512B2705}"/>
              </a:ext>
            </a:extLst>
          </p:cNvPr>
          <p:cNvSpPr txBox="1"/>
          <p:nvPr/>
        </p:nvSpPr>
        <p:spPr>
          <a:xfrm>
            <a:off x="6204012" y="2277845"/>
            <a:ext cx="5777408" cy="2480294"/>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200000"/>
              </a:lnSpc>
            </a:pPr>
            <a:endParaRPr lang="en-US" altLang="zh-CN" dirty="0"/>
          </a:p>
          <a:p>
            <a:pPr marL="285750" indent="-285750">
              <a:lnSpc>
                <a:spcPct val="200000"/>
              </a:lnSpc>
              <a:buFont typeface="Wingdings" panose="05000000000000000000" pitchFamily="2" charset="2"/>
              <a:buChar char="Ø"/>
            </a:pPr>
            <a:r>
              <a:rPr lang="zh-CN" altLang="en-US" dirty="0"/>
              <a:t>意图检测（</a:t>
            </a:r>
            <a:r>
              <a:rPr lang="en-US" altLang="zh-CN" dirty="0" err="1"/>
              <a:t>IAcc</a:t>
            </a:r>
            <a:r>
              <a:rPr lang="zh-CN" altLang="en-US" dirty="0"/>
              <a:t>）：使用准确率</a:t>
            </a:r>
            <a:r>
              <a:rPr lang="en-US" altLang="zh-CN" dirty="0"/>
              <a:t>Acc</a:t>
            </a:r>
            <a:r>
              <a:rPr lang="zh-CN" altLang="en-US" dirty="0"/>
              <a:t>；</a:t>
            </a:r>
            <a:endParaRPr lang="en-US" altLang="zh-CN" dirty="0"/>
          </a:p>
          <a:p>
            <a:pPr marL="285750" indent="-285750">
              <a:lnSpc>
                <a:spcPct val="200000"/>
              </a:lnSpc>
              <a:buFont typeface="Wingdings" panose="05000000000000000000" pitchFamily="2" charset="2"/>
              <a:buChar char="Ø"/>
            </a:pPr>
            <a:r>
              <a:rPr lang="zh-CN" altLang="en-US" dirty="0"/>
              <a:t>槽位填充（</a:t>
            </a:r>
            <a:r>
              <a:rPr lang="en-US" altLang="zh-CN" dirty="0"/>
              <a:t>F1</a:t>
            </a:r>
            <a:r>
              <a:rPr lang="zh-CN" altLang="en-US" dirty="0"/>
              <a:t>）：使用</a:t>
            </a:r>
            <a:r>
              <a:rPr lang="en-US" altLang="zh-CN" dirty="0"/>
              <a:t>F1</a:t>
            </a:r>
            <a:r>
              <a:rPr lang="zh-CN" altLang="en-US" dirty="0"/>
              <a:t>值；</a:t>
            </a:r>
            <a:endParaRPr lang="en-US" altLang="zh-CN" dirty="0"/>
          </a:p>
          <a:p>
            <a:pPr marL="285750" indent="-285750">
              <a:lnSpc>
                <a:spcPct val="200000"/>
              </a:lnSpc>
              <a:buFont typeface="Wingdings" panose="05000000000000000000" pitchFamily="2" charset="2"/>
              <a:buChar char="Ø"/>
            </a:pPr>
            <a:r>
              <a:rPr lang="zh-CN" altLang="en-US" dirty="0"/>
              <a:t>整体准确率（</a:t>
            </a:r>
            <a:r>
              <a:rPr lang="en-US" altLang="zh-CN" dirty="0" err="1"/>
              <a:t>OAcc</a:t>
            </a:r>
            <a:r>
              <a:rPr lang="zh-CN" altLang="en-US" dirty="0"/>
              <a:t>）：意图和槽位均预测正确的句子的比例，反映模型整体的预测性能。</a:t>
            </a:r>
            <a:endParaRPr lang="en-US" altLang="zh-CN" dirty="0"/>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0EB67204-DBF4-7990-16E1-1D91C0621339}"/>
              </a:ext>
            </a:extLst>
          </p:cNvPr>
          <p:cNvPicPr>
            <a:picLocks noChangeAspect="1"/>
          </p:cNvPicPr>
          <p:nvPr/>
        </p:nvPicPr>
        <p:blipFill>
          <a:blip r:embed="rId3"/>
          <a:stretch>
            <a:fillRect/>
          </a:stretch>
        </p:blipFill>
        <p:spPr>
          <a:xfrm>
            <a:off x="192081" y="1929864"/>
            <a:ext cx="5795905" cy="1244324"/>
          </a:xfrm>
          <a:prstGeom prst="rect">
            <a:avLst/>
          </a:prstGeom>
        </p:spPr>
      </p:pic>
      <p:sp>
        <p:nvSpPr>
          <p:cNvPr id="6" name="AutoShape 4">
            <a:extLst>
              <a:ext uri="{FF2B5EF4-FFF2-40B4-BE49-F238E27FC236}">
                <a16:creationId xmlns:a16="http://schemas.microsoft.com/office/drawing/2014/main" id="{E8AE5400-6F61-3B07-6E2E-F9BD48D0A37E}"/>
              </a:ext>
            </a:extLst>
          </p:cNvPr>
          <p:cNvSpPr>
            <a:spLocks noChangeArrowheads="1"/>
          </p:cNvSpPr>
          <p:nvPr/>
        </p:nvSpPr>
        <p:spPr bwMode="auto">
          <a:xfrm>
            <a:off x="192082" y="1424477"/>
            <a:ext cx="107938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实验环境</a:t>
            </a:r>
          </a:p>
        </p:txBody>
      </p:sp>
      <p:sp>
        <p:nvSpPr>
          <p:cNvPr id="10" name="AutoShape 4">
            <a:extLst>
              <a:ext uri="{FF2B5EF4-FFF2-40B4-BE49-F238E27FC236}">
                <a16:creationId xmlns:a16="http://schemas.microsoft.com/office/drawing/2014/main" id="{1075542E-3805-1C43-58A0-B57182827AA8}"/>
              </a:ext>
            </a:extLst>
          </p:cNvPr>
          <p:cNvSpPr>
            <a:spLocks noChangeArrowheads="1"/>
          </p:cNvSpPr>
          <p:nvPr/>
        </p:nvSpPr>
        <p:spPr bwMode="auto">
          <a:xfrm>
            <a:off x="194198" y="3247775"/>
            <a:ext cx="1077266"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数据集</a:t>
            </a:r>
          </a:p>
        </p:txBody>
      </p:sp>
      <p:cxnSp>
        <p:nvCxnSpPr>
          <p:cNvPr id="13" name="直接连接符 12">
            <a:extLst>
              <a:ext uri="{FF2B5EF4-FFF2-40B4-BE49-F238E27FC236}">
                <a16:creationId xmlns:a16="http://schemas.microsoft.com/office/drawing/2014/main" id="{6F0CABC5-439A-22AE-95E3-8758BB48335B}"/>
              </a:ext>
            </a:extLst>
          </p:cNvPr>
          <p:cNvCxnSpPr>
            <a:cxnSpLocks/>
          </p:cNvCxnSpPr>
          <p:nvPr/>
        </p:nvCxnSpPr>
        <p:spPr>
          <a:xfrm flipV="1">
            <a:off x="6096000"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AutoShape 4">
            <a:extLst>
              <a:ext uri="{FF2B5EF4-FFF2-40B4-BE49-F238E27FC236}">
                <a16:creationId xmlns:a16="http://schemas.microsoft.com/office/drawing/2014/main" id="{1137AB7D-950D-33A8-4E22-B395234F6D15}"/>
              </a:ext>
            </a:extLst>
          </p:cNvPr>
          <p:cNvSpPr>
            <a:spLocks noChangeArrowheads="1"/>
          </p:cNvSpPr>
          <p:nvPr/>
        </p:nvSpPr>
        <p:spPr bwMode="auto">
          <a:xfrm>
            <a:off x="6204013" y="1421084"/>
            <a:ext cx="11881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评价指标</a:t>
            </a:r>
          </a:p>
        </p:txBody>
      </p:sp>
      <p:grpSp>
        <p:nvGrpSpPr>
          <p:cNvPr id="27" name="组合 26">
            <a:extLst>
              <a:ext uri="{FF2B5EF4-FFF2-40B4-BE49-F238E27FC236}">
                <a16:creationId xmlns:a16="http://schemas.microsoft.com/office/drawing/2014/main" id="{A9F5542F-282C-CCFB-71EB-8577510179F2}"/>
              </a:ext>
            </a:extLst>
          </p:cNvPr>
          <p:cNvGrpSpPr/>
          <p:nvPr/>
        </p:nvGrpSpPr>
        <p:grpSpPr>
          <a:xfrm>
            <a:off x="6204013" y="1929864"/>
            <a:ext cx="1640745" cy="380810"/>
            <a:chOff x="6207929" y="1930519"/>
            <a:chExt cx="1640745" cy="380810"/>
          </a:xfrm>
        </p:grpSpPr>
        <p:sp>
          <p:nvSpPr>
            <p:cNvPr id="20" name="任意多边形 37">
              <a:extLst>
                <a:ext uri="{FF2B5EF4-FFF2-40B4-BE49-F238E27FC236}">
                  <a16:creationId xmlns:a16="http://schemas.microsoft.com/office/drawing/2014/main" id="{138E307D-6116-9E18-F97D-ECB19F42BBBA}"/>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3" name="文本框 22">
              <a:extLst>
                <a:ext uri="{FF2B5EF4-FFF2-40B4-BE49-F238E27FC236}">
                  <a16:creationId xmlns:a16="http://schemas.microsoft.com/office/drawing/2014/main" id="{7ADAB151-280E-BA74-CA6B-72D25E414FDA}"/>
                </a:ext>
              </a:extLst>
            </p:cNvPr>
            <p:cNvSpPr txBox="1"/>
            <p:nvPr/>
          </p:nvSpPr>
          <p:spPr>
            <a:xfrm>
              <a:off x="6207929" y="1930519"/>
              <a:ext cx="1640745"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预测精度</a:t>
              </a:r>
            </a:p>
          </p:txBody>
        </p:sp>
      </p:grpSp>
      <p:grpSp>
        <p:nvGrpSpPr>
          <p:cNvPr id="18" name="组合 17">
            <a:extLst>
              <a:ext uri="{FF2B5EF4-FFF2-40B4-BE49-F238E27FC236}">
                <a16:creationId xmlns:a16="http://schemas.microsoft.com/office/drawing/2014/main" id="{1FF2434C-17A0-E00F-5698-551E07337ED3}"/>
              </a:ext>
            </a:extLst>
          </p:cNvPr>
          <p:cNvGrpSpPr/>
          <p:nvPr/>
        </p:nvGrpSpPr>
        <p:grpSpPr>
          <a:xfrm>
            <a:off x="6203586" y="4907467"/>
            <a:ext cx="5777408" cy="1350948"/>
            <a:chOff x="6220394" y="4814356"/>
            <a:chExt cx="5777408" cy="1350948"/>
          </a:xfrm>
        </p:grpSpPr>
        <p:sp>
          <p:nvSpPr>
            <p:cNvPr id="37" name="文本框 36">
              <a:extLst>
                <a:ext uri="{FF2B5EF4-FFF2-40B4-BE49-F238E27FC236}">
                  <a16:creationId xmlns:a16="http://schemas.microsoft.com/office/drawing/2014/main" id="{2941092F-383F-A7DA-2B59-8DA6727F8245}"/>
                </a:ext>
              </a:extLst>
            </p:cNvPr>
            <p:cNvSpPr txBox="1"/>
            <p:nvPr/>
          </p:nvSpPr>
          <p:spPr>
            <a:xfrm>
              <a:off x="6220394" y="5162337"/>
              <a:ext cx="5777408" cy="100296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使用</a:t>
              </a:r>
              <a:r>
                <a:rPr lang="en-US" altLang="zh-CN" dirty="0"/>
                <a:t>GPU</a:t>
              </a:r>
              <a:r>
                <a:rPr lang="zh-CN" altLang="en-US" dirty="0"/>
                <a:t>内存使用率（</a:t>
              </a:r>
              <a:r>
                <a:rPr lang="en-US" altLang="zh-CN" dirty="0"/>
                <a:t>GMUR</a:t>
              </a:r>
              <a:r>
                <a:rPr lang="zh-CN" altLang="en-US" dirty="0"/>
                <a:t>）和推理时间（</a:t>
              </a:r>
              <a:r>
                <a:rPr lang="en-US" altLang="zh-CN" dirty="0"/>
                <a:t>Latency</a:t>
              </a:r>
              <a:r>
                <a:rPr lang="zh-CN" altLang="en-US" dirty="0"/>
                <a:t>）分别反映模型的资源占用和预测速度。</a:t>
              </a:r>
              <a:endParaRPr lang="en-US" altLang="zh-CN" dirty="0"/>
            </a:p>
          </p:txBody>
        </p:sp>
        <p:grpSp>
          <p:nvGrpSpPr>
            <p:cNvPr id="38" name="组合 37">
              <a:extLst>
                <a:ext uri="{FF2B5EF4-FFF2-40B4-BE49-F238E27FC236}">
                  <a16:creationId xmlns:a16="http://schemas.microsoft.com/office/drawing/2014/main" id="{43B846A7-AD87-01B2-4B3F-A286C920D35D}"/>
                </a:ext>
              </a:extLst>
            </p:cNvPr>
            <p:cNvGrpSpPr/>
            <p:nvPr/>
          </p:nvGrpSpPr>
          <p:grpSpPr>
            <a:xfrm>
              <a:off x="6220395" y="4814356"/>
              <a:ext cx="2484272" cy="700898"/>
              <a:chOff x="6207929" y="1930519"/>
              <a:chExt cx="1640745" cy="700898"/>
            </a:xfrm>
          </p:grpSpPr>
          <p:sp>
            <p:nvSpPr>
              <p:cNvPr id="45" name="任意多边形 37">
                <a:extLst>
                  <a:ext uri="{FF2B5EF4-FFF2-40B4-BE49-F238E27FC236}">
                    <a16:creationId xmlns:a16="http://schemas.microsoft.com/office/drawing/2014/main" id="{719D1911-0B41-C284-56DA-135713DF0B01}"/>
                  </a:ext>
                </a:extLst>
              </p:cNvPr>
              <p:cNvSpPr/>
              <p:nvPr/>
            </p:nvSpPr>
            <p:spPr>
              <a:xfrm rot="16200000">
                <a:off x="6870726" y="1300553"/>
                <a:ext cx="315151" cy="164074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6" name="文本框 45">
                <a:extLst>
                  <a:ext uri="{FF2B5EF4-FFF2-40B4-BE49-F238E27FC236}">
                    <a16:creationId xmlns:a16="http://schemas.microsoft.com/office/drawing/2014/main" id="{F9DAEE04-41A0-6A8D-08C0-E1380CA916CC}"/>
                  </a:ext>
                </a:extLst>
              </p:cNvPr>
              <p:cNvSpPr txBox="1"/>
              <p:nvPr/>
            </p:nvSpPr>
            <p:spPr>
              <a:xfrm>
                <a:off x="6207929" y="1930519"/>
                <a:ext cx="1640745" cy="70089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实际应用（推理）</a:t>
                </a:r>
              </a:p>
            </p:txBody>
          </p:sp>
        </p:grpSp>
      </p:grpSp>
      <p:sp>
        <p:nvSpPr>
          <p:cNvPr id="50" name="文本框 49">
            <a:extLst>
              <a:ext uri="{FF2B5EF4-FFF2-40B4-BE49-F238E27FC236}">
                <a16:creationId xmlns:a16="http://schemas.microsoft.com/office/drawing/2014/main" id="{AA0ED1E5-A23F-EAFF-8F56-FCF9E6FD6213}"/>
              </a:ext>
            </a:extLst>
          </p:cNvPr>
          <p:cNvSpPr txBox="1"/>
          <p:nvPr/>
        </p:nvSpPr>
        <p:spPr>
          <a:xfrm>
            <a:off x="194198" y="4732228"/>
            <a:ext cx="5793788" cy="1526187"/>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en-US" altLang="zh-CN" dirty="0" err="1"/>
              <a:t>MixATIS</a:t>
            </a:r>
            <a:r>
              <a:rPr lang="zh-CN" altLang="en-US" dirty="0"/>
              <a:t>包含</a:t>
            </a:r>
            <a:r>
              <a:rPr lang="en-US" altLang="zh-CN" dirty="0"/>
              <a:t>14746</a:t>
            </a:r>
            <a:r>
              <a:rPr lang="zh-CN" altLang="en-US" dirty="0"/>
              <a:t>句话语，涵盖关于航班的编号、时间和餐食等</a:t>
            </a:r>
            <a:r>
              <a:rPr lang="en-US" altLang="zh-CN" dirty="0"/>
              <a:t>17</a:t>
            </a:r>
            <a:r>
              <a:rPr lang="zh-CN" altLang="en-US" dirty="0"/>
              <a:t>个意图类别，内容涉及用户在航空公司旅行查询系统上的航班询问信息；</a:t>
            </a:r>
            <a:r>
              <a:rPr lang="en-US" altLang="zh-CN" dirty="0" err="1"/>
              <a:t>MixSnips</a:t>
            </a:r>
            <a:r>
              <a:rPr lang="zh-CN" altLang="en-US" dirty="0"/>
              <a:t>包含</a:t>
            </a:r>
            <a:r>
              <a:rPr lang="en-US" altLang="zh-CN" dirty="0"/>
              <a:t>44173</a:t>
            </a:r>
            <a:r>
              <a:rPr lang="zh-CN" altLang="en-US" dirty="0"/>
              <a:t>句话语，涵盖查询天气、预定餐厅和播放歌曲等</a:t>
            </a:r>
            <a:r>
              <a:rPr lang="en-US" altLang="zh-CN" dirty="0"/>
              <a:t>7</a:t>
            </a:r>
            <a:r>
              <a:rPr lang="zh-CN" altLang="en-US" dirty="0"/>
              <a:t>个意图类别。</a:t>
            </a:r>
            <a:endParaRPr lang="en-US" altLang="zh-CN" dirty="0"/>
          </a:p>
        </p:txBody>
      </p:sp>
      <p:sp>
        <p:nvSpPr>
          <p:cNvPr id="2" name="Rectangle 2">
            <a:extLst>
              <a:ext uri="{FF2B5EF4-FFF2-40B4-BE49-F238E27FC236}">
                <a16:creationId xmlns:a16="http://schemas.microsoft.com/office/drawing/2014/main" id="{0E9B06D1-5561-2712-671B-587CD819240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实验环境、数据集和评价指标</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90F5872-29B6-C5B1-4300-44085EB608C2}"/>
              </a:ext>
            </a:extLst>
          </p:cNvPr>
          <p:cNvPicPr>
            <a:picLocks noChangeAspect="1"/>
          </p:cNvPicPr>
          <p:nvPr/>
        </p:nvPicPr>
        <p:blipFill>
          <a:blip r:embed="rId4"/>
          <a:stretch>
            <a:fillRect/>
          </a:stretch>
        </p:blipFill>
        <p:spPr>
          <a:xfrm>
            <a:off x="192081" y="3782681"/>
            <a:ext cx="5795905" cy="834451"/>
          </a:xfrm>
          <a:prstGeom prst="rect">
            <a:avLst/>
          </a:prstGeom>
        </p:spPr>
      </p:pic>
      <p:grpSp>
        <p:nvGrpSpPr>
          <p:cNvPr id="15" name="组合 14">
            <a:extLst>
              <a:ext uri="{FF2B5EF4-FFF2-40B4-BE49-F238E27FC236}">
                <a16:creationId xmlns:a16="http://schemas.microsoft.com/office/drawing/2014/main" id="{A35B5C9B-C4D2-AF65-C261-D1A59C5D3A48}"/>
              </a:ext>
            </a:extLst>
          </p:cNvPr>
          <p:cNvGrpSpPr/>
          <p:nvPr/>
        </p:nvGrpSpPr>
        <p:grpSpPr>
          <a:xfrm>
            <a:off x="6435731" y="2413902"/>
            <a:ext cx="5346727" cy="439034"/>
            <a:chOff x="6420075" y="3685981"/>
            <a:chExt cx="5346727" cy="439034"/>
          </a:xfrm>
        </p:grpSpPr>
        <p:graphicFrame>
          <p:nvGraphicFramePr>
            <p:cNvPr id="11" name="对象 10">
              <a:extLst>
                <a:ext uri="{FF2B5EF4-FFF2-40B4-BE49-F238E27FC236}">
                  <a16:creationId xmlns:a16="http://schemas.microsoft.com/office/drawing/2014/main" id="{FD4D8A1B-9570-52CD-5BA0-5BB141720334}"/>
                </a:ext>
              </a:extLst>
            </p:cNvPr>
            <p:cNvGraphicFramePr>
              <a:graphicFrameLocks noChangeAspect="1"/>
            </p:cNvGraphicFramePr>
            <p:nvPr>
              <p:extLst>
                <p:ext uri="{D42A27DB-BD31-4B8C-83A1-F6EECF244321}">
                  <p14:modId xmlns:p14="http://schemas.microsoft.com/office/powerpoint/2010/main" val="958898894"/>
                </p:ext>
              </p:extLst>
            </p:nvPr>
          </p:nvGraphicFramePr>
          <p:xfrm>
            <a:off x="6420075" y="3685981"/>
            <a:ext cx="2084912" cy="439034"/>
          </p:xfrm>
          <a:graphic>
            <a:graphicData uri="http://schemas.openxmlformats.org/presentationml/2006/ole">
              <mc:AlternateContent xmlns:mc="http://schemas.openxmlformats.org/markup-compatibility/2006">
                <mc:Choice xmlns:v="urn:schemas-microsoft-com:vml" Requires="v">
                  <p:oleObj name="AxMath" r:id="rId5" imgW="1650600" imgH="347760" progId="Equation.AxMath">
                    <p:embed/>
                  </p:oleObj>
                </mc:Choice>
                <mc:Fallback>
                  <p:oleObj name="AxMath" r:id="rId5" imgW="1650600" imgH="347760" progId="Equation.AxMath">
                    <p:embed/>
                    <p:pic>
                      <p:nvPicPr>
                        <p:cNvPr id="0" name=""/>
                        <p:cNvPicPr/>
                        <p:nvPr/>
                      </p:nvPicPr>
                      <p:blipFill>
                        <a:blip r:embed="rId6"/>
                        <a:stretch>
                          <a:fillRect/>
                        </a:stretch>
                      </p:blipFill>
                      <p:spPr>
                        <a:xfrm>
                          <a:off x="6420075" y="3685981"/>
                          <a:ext cx="2084912" cy="439034"/>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D2C8F3F6-FC48-3E9E-E8DB-374F53475CB9}"/>
                </a:ext>
              </a:extLst>
            </p:cNvPr>
            <p:cNvGraphicFramePr>
              <a:graphicFrameLocks noChangeAspect="1"/>
            </p:cNvGraphicFramePr>
            <p:nvPr>
              <p:extLst>
                <p:ext uri="{D42A27DB-BD31-4B8C-83A1-F6EECF244321}">
                  <p14:modId xmlns:p14="http://schemas.microsoft.com/office/powerpoint/2010/main" val="2741999271"/>
                </p:ext>
              </p:extLst>
            </p:nvPr>
          </p:nvGraphicFramePr>
          <p:xfrm>
            <a:off x="8646420" y="3686694"/>
            <a:ext cx="1390758" cy="437609"/>
          </p:xfrm>
          <a:graphic>
            <a:graphicData uri="http://schemas.openxmlformats.org/presentationml/2006/ole">
              <mc:AlternateContent xmlns:mc="http://schemas.openxmlformats.org/markup-compatibility/2006">
                <mc:Choice xmlns:v="urn:schemas-microsoft-com:vml" Requires="v">
                  <p:oleObj name="AxMath" r:id="rId7" imgW="1104480" imgH="347760" progId="Equation.AxMath">
                    <p:embed/>
                  </p:oleObj>
                </mc:Choice>
                <mc:Fallback>
                  <p:oleObj name="AxMath" r:id="rId7" imgW="1104480" imgH="347760" progId="Equation.AxMath">
                    <p:embed/>
                    <p:pic>
                      <p:nvPicPr>
                        <p:cNvPr id="0" name=""/>
                        <p:cNvPicPr/>
                        <p:nvPr/>
                      </p:nvPicPr>
                      <p:blipFill>
                        <a:blip r:embed="rId8"/>
                        <a:stretch>
                          <a:fillRect/>
                        </a:stretch>
                      </p:blipFill>
                      <p:spPr>
                        <a:xfrm>
                          <a:off x="8646420" y="3686694"/>
                          <a:ext cx="1390758" cy="437609"/>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73156045-2F0E-7774-FE44-7031C542F5C8}"/>
                </a:ext>
              </a:extLst>
            </p:cNvPr>
            <p:cNvGraphicFramePr>
              <a:graphicFrameLocks noChangeAspect="1"/>
            </p:cNvGraphicFramePr>
            <p:nvPr>
              <p:extLst>
                <p:ext uri="{D42A27DB-BD31-4B8C-83A1-F6EECF244321}">
                  <p14:modId xmlns:p14="http://schemas.microsoft.com/office/powerpoint/2010/main" val="2222580983"/>
                </p:ext>
              </p:extLst>
            </p:nvPr>
          </p:nvGraphicFramePr>
          <p:xfrm>
            <a:off x="10178610" y="3693675"/>
            <a:ext cx="1588192" cy="423647"/>
          </p:xfrm>
          <a:graphic>
            <a:graphicData uri="http://schemas.openxmlformats.org/presentationml/2006/ole">
              <mc:AlternateContent xmlns:mc="http://schemas.openxmlformats.org/markup-compatibility/2006">
                <mc:Choice xmlns:v="urn:schemas-microsoft-com:vml" Requires="v">
                  <p:oleObj name="AxMath" r:id="rId9" imgW="1303200" imgH="347760" progId="Equation.AxMath">
                    <p:embed/>
                  </p:oleObj>
                </mc:Choice>
                <mc:Fallback>
                  <p:oleObj name="AxMath" r:id="rId9" imgW="1303200" imgH="347760" progId="Equation.AxMath">
                    <p:embed/>
                    <p:pic>
                      <p:nvPicPr>
                        <p:cNvPr id="0" name=""/>
                        <p:cNvPicPr/>
                        <p:nvPr/>
                      </p:nvPicPr>
                      <p:blipFill>
                        <a:blip r:embed="rId10"/>
                        <a:stretch>
                          <a:fillRect/>
                        </a:stretch>
                      </p:blipFill>
                      <p:spPr>
                        <a:xfrm>
                          <a:off x="10178610" y="3693675"/>
                          <a:ext cx="1588192" cy="423647"/>
                        </a:xfrm>
                        <a:prstGeom prst="rect">
                          <a:avLst/>
                        </a:prstGeom>
                      </p:spPr>
                    </p:pic>
                  </p:oleObj>
                </mc:Fallback>
              </mc:AlternateContent>
            </a:graphicData>
          </a:graphic>
        </p:graphicFrame>
      </p:grpSp>
    </p:spTree>
    <p:extLst>
      <p:ext uri="{BB962C8B-B14F-4D97-AF65-F5344CB8AC3E}">
        <p14:creationId xmlns:p14="http://schemas.microsoft.com/office/powerpoint/2010/main" val="2683863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D22B48-AA72-5324-5B58-9EDB91AECCFC}"/>
              </a:ext>
            </a:extLst>
          </p:cNvPr>
          <p:cNvPicPr>
            <a:picLocks noChangeAspect="1"/>
          </p:cNvPicPr>
          <p:nvPr/>
        </p:nvPicPr>
        <p:blipFill rotWithShape="1">
          <a:blip r:embed="rId3"/>
          <a:srcRect b="56300"/>
          <a:stretch/>
        </p:blipFill>
        <p:spPr>
          <a:xfrm>
            <a:off x="192081" y="2209630"/>
            <a:ext cx="5801066" cy="2515514"/>
          </a:xfrm>
          <a:prstGeom prst="rect">
            <a:avLst/>
          </a:prstGeom>
        </p:spPr>
      </p:pic>
      <p:pic>
        <p:nvPicPr>
          <p:cNvPr id="9" name="图片 8">
            <a:extLst>
              <a:ext uri="{FF2B5EF4-FFF2-40B4-BE49-F238E27FC236}">
                <a16:creationId xmlns:a16="http://schemas.microsoft.com/office/drawing/2014/main" id="{A244D07A-3AAF-F6CA-8361-C3114E819948}"/>
              </a:ext>
            </a:extLst>
          </p:cNvPr>
          <p:cNvPicPr>
            <a:picLocks noChangeAspect="1"/>
          </p:cNvPicPr>
          <p:nvPr/>
        </p:nvPicPr>
        <p:blipFill rotWithShape="1">
          <a:blip r:embed="rId3"/>
          <a:srcRect t="56300"/>
          <a:stretch/>
        </p:blipFill>
        <p:spPr>
          <a:xfrm>
            <a:off x="6151188" y="2245634"/>
            <a:ext cx="5801064" cy="2515514"/>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0E9B06D1-5561-2712-671B-587CD819240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7" name="AutoShape 4">
            <a:extLst>
              <a:ext uri="{FF2B5EF4-FFF2-40B4-BE49-F238E27FC236}">
                <a16:creationId xmlns:a16="http://schemas.microsoft.com/office/drawing/2014/main" id="{919C418D-DD50-4FB5-87FB-BFC8B1F8AB16}"/>
              </a:ext>
            </a:extLst>
          </p:cNvPr>
          <p:cNvSpPr>
            <a:spLocks noChangeArrowheads="1"/>
          </p:cNvSpPr>
          <p:nvPr/>
        </p:nvSpPr>
        <p:spPr bwMode="auto">
          <a:xfrm>
            <a:off x="192081" y="1424477"/>
            <a:ext cx="1367413"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err="1">
                <a:solidFill>
                  <a:schemeClr val="bg1"/>
                </a:solidFill>
                <a:latin typeface="Arial" panose="020B0604020202020204" pitchFamily="34" charset="0"/>
                <a:ea typeface="华文楷体" panose="02010600040101010101" pitchFamily="2" charset="-122"/>
              </a:rPr>
              <a:t>MixATIS</a:t>
            </a:r>
            <a:r>
              <a:rPr lang="zh-CN" altLang="en-US" sz="1800" dirty="0">
                <a:solidFill>
                  <a:schemeClr val="bg1"/>
                </a:solidFill>
                <a:latin typeface="Arial" panose="020B0604020202020204" pitchFamily="34" charset="0"/>
                <a:ea typeface="华文楷体" panose="02010600040101010101" pitchFamily="2" charset="-122"/>
              </a:rPr>
              <a:t>上</a:t>
            </a:r>
          </a:p>
        </p:txBody>
      </p:sp>
      <p:cxnSp>
        <p:nvCxnSpPr>
          <p:cNvPr id="19" name="直接连接符 18">
            <a:extLst>
              <a:ext uri="{FF2B5EF4-FFF2-40B4-BE49-F238E27FC236}">
                <a16:creationId xmlns:a16="http://schemas.microsoft.com/office/drawing/2014/main" id="{C4F9B839-99F9-39CA-A232-98BE28317AF0}"/>
              </a:ext>
            </a:extLst>
          </p:cNvPr>
          <p:cNvCxnSpPr>
            <a:cxnSpLocks/>
          </p:cNvCxnSpPr>
          <p:nvPr/>
        </p:nvCxnSpPr>
        <p:spPr>
          <a:xfrm flipV="1">
            <a:off x="6096000" y="1988840"/>
            <a:ext cx="0" cy="3096344"/>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AutoShape 4">
            <a:extLst>
              <a:ext uri="{FF2B5EF4-FFF2-40B4-BE49-F238E27FC236}">
                <a16:creationId xmlns:a16="http://schemas.microsoft.com/office/drawing/2014/main" id="{7CAABE15-DB2F-4F23-CDE3-4AC9F30F7E05}"/>
              </a:ext>
            </a:extLst>
          </p:cNvPr>
          <p:cNvSpPr>
            <a:spLocks noChangeArrowheads="1"/>
          </p:cNvSpPr>
          <p:nvPr/>
        </p:nvSpPr>
        <p:spPr bwMode="auto">
          <a:xfrm>
            <a:off x="6204012" y="1421084"/>
            <a:ext cx="1367411"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err="1">
                <a:solidFill>
                  <a:schemeClr val="bg1"/>
                </a:solidFill>
                <a:latin typeface="Arial" panose="020B0604020202020204" pitchFamily="34" charset="0"/>
                <a:ea typeface="华文楷体" panose="02010600040101010101" pitchFamily="2" charset="-122"/>
              </a:rPr>
              <a:t>MixSnips</a:t>
            </a:r>
            <a:r>
              <a:rPr lang="zh-CN" altLang="en-US" sz="1800" dirty="0">
                <a:solidFill>
                  <a:schemeClr val="bg1"/>
                </a:solidFill>
                <a:latin typeface="Arial" panose="020B0604020202020204" pitchFamily="34" charset="0"/>
                <a:ea typeface="华文楷体" panose="02010600040101010101" pitchFamily="2" charset="-122"/>
              </a:rPr>
              <a:t>上</a:t>
            </a:r>
          </a:p>
        </p:txBody>
      </p:sp>
      <p:sp>
        <p:nvSpPr>
          <p:cNvPr id="35" name="椭圆 34">
            <a:extLst>
              <a:ext uri="{FF2B5EF4-FFF2-40B4-BE49-F238E27FC236}">
                <a16:creationId xmlns:a16="http://schemas.microsoft.com/office/drawing/2014/main" id="{961FBE27-17E3-1A4A-D697-F7B52425BEC8}"/>
              </a:ext>
            </a:extLst>
          </p:cNvPr>
          <p:cNvSpPr/>
          <p:nvPr/>
        </p:nvSpPr>
        <p:spPr>
          <a:xfrm>
            <a:off x="10319051" y="397516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2" name="椭圆 21">
            <a:extLst>
              <a:ext uri="{FF2B5EF4-FFF2-40B4-BE49-F238E27FC236}">
                <a16:creationId xmlns:a16="http://schemas.microsoft.com/office/drawing/2014/main" id="{99ED509E-986A-8B8D-B6B0-9DCA19BAD270}"/>
              </a:ext>
            </a:extLst>
          </p:cNvPr>
          <p:cNvSpPr/>
          <p:nvPr/>
        </p:nvSpPr>
        <p:spPr>
          <a:xfrm>
            <a:off x="2027548"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4" name="椭圆 23">
            <a:extLst>
              <a:ext uri="{FF2B5EF4-FFF2-40B4-BE49-F238E27FC236}">
                <a16:creationId xmlns:a16="http://schemas.microsoft.com/office/drawing/2014/main" id="{E86E835A-CA4A-BEF7-B345-9C2678233A7B}"/>
              </a:ext>
            </a:extLst>
          </p:cNvPr>
          <p:cNvSpPr/>
          <p:nvPr/>
        </p:nvSpPr>
        <p:spPr>
          <a:xfrm>
            <a:off x="2027548"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5" name="椭圆 24">
            <a:extLst>
              <a:ext uri="{FF2B5EF4-FFF2-40B4-BE49-F238E27FC236}">
                <a16:creationId xmlns:a16="http://schemas.microsoft.com/office/drawing/2014/main" id="{755A3258-A005-FCEA-91F7-617090C1604A}"/>
              </a:ext>
            </a:extLst>
          </p:cNvPr>
          <p:cNvSpPr/>
          <p:nvPr/>
        </p:nvSpPr>
        <p:spPr>
          <a:xfrm>
            <a:off x="2851701"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6" name="椭圆 25">
            <a:extLst>
              <a:ext uri="{FF2B5EF4-FFF2-40B4-BE49-F238E27FC236}">
                <a16:creationId xmlns:a16="http://schemas.microsoft.com/office/drawing/2014/main" id="{3DD80A5C-A9A1-FD76-FE03-59F1C94E62D0}"/>
              </a:ext>
            </a:extLst>
          </p:cNvPr>
          <p:cNvSpPr/>
          <p:nvPr/>
        </p:nvSpPr>
        <p:spPr>
          <a:xfrm>
            <a:off x="2851701"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9" name="椭圆 28">
            <a:extLst>
              <a:ext uri="{FF2B5EF4-FFF2-40B4-BE49-F238E27FC236}">
                <a16:creationId xmlns:a16="http://schemas.microsoft.com/office/drawing/2014/main" id="{2D5C85F3-3947-43B9-9CB6-20F37D28C2EB}"/>
              </a:ext>
            </a:extLst>
          </p:cNvPr>
          <p:cNvSpPr/>
          <p:nvPr/>
        </p:nvSpPr>
        <p:spPr>
          <a:xfrm>
            <a:off x="3607785"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5E79CF2A-48D3-46CA-6833-C293E07B3E6F}"/>
              </a:ext>
            </a:extLst>
          </p:cNvPr>
          <p:cNvSpPr/>
          <p:nvPr/>
        </p:nvSpPr>
        <p:spPr>
          <a:xfrm>
            <a:off x="3607785"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1" name="椭圆 30">
            <a:extLst>
              <a:ext uri="{FF2B5EF4-FFF2-40B4-BE49-F238E27FC236}">
                <a16:creationId xmlns:a16="http://schemas.microsoft.com/office/drawing/2014/main" id="{73A7986F-3ECB-A05F-84CD-D28F71B9C9FC}"/>
              </a:ext>
            </a:extLst>
          </p:cNvPr>
          <p:cNvSpPr/>
          <p:nvPr/>
        </p:nvSpPr>
        <p:spPr>
          <a:xfrm>
            <a:off x="4367807" y="28350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2" name="椭圆 31">
            <a:extLst>
              <a:ext uri="{FF2B5EF4-FFF2-40B4-BE49-F238E27FC236}">
                <a16:creationId xmlns:a16="http://schemas.microsoft.com/office/drawing/2014/main" id="{124FE7AB-ACB8-1402-FF5F-563676574FC4}"/>
              </a:ext>
            </a:extLst>
          </p:cNvPr>
          <p:cNvSpPr/>
          <p:nvPr/>
        </p:nvSpPr>
        <p:spPr>
          <a:xfrm>
            <a:off x="4367808"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F64D4FBB-E5B6-CD2C-26D8-0A1DCD45B9CB}"/>
              </a:ext>
            </a:extLst>
          </p:cNvPr>
          <p:cNvSpPr/>
          <p:nvPr/>
        </p:nvSpPr>
        <p:spPr>
          <a:xfrm>
            <a:off x="5000230" y="4420493"/>
            <a:ext cx="915750"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F31C101C-852D-C992-76DA-FD813DD23C40}"/>
              </a:ext>
            </a:extLst>
          </p:cNvPr>
          <p:cNvSpPr/>
          <p:nvPr/>
        </p:nvSpPr>
        <p:spPr>
          <a:xfrm>
            <a:off x="5000232" y="3975169"/>
            <a:ext cx="915748"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1" name="椭圆 50">
            <a:extLst>
              <a:ext uri="{FF2B5EF4-FFF2-40B4-BE49-F238E27FC236}">
                <a16:creationId xmlns:a16="http://schemas.microsoft.com/office/drawing/2014/main" id="{1D2C007F-B0E1-054D-62A8-4D368E2D1AF8}"/>
              </a:ext>
            </a:extLst>
          </p:cNvPr>
          <p:cNvSpPr/>
          <p:nvPr/>
        </p:nvSpPr>
        <p:spPr>
          <a:xfrm>
            <a:off x="10322990"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2" name="椭圆 51">
            <a:extLst>
              <a:ext uri="{FF2B5EF4-FFF2-40B4-BE49-F238E27FC236}">
                <a16:creationId xmlns:a16="http://schemas.microsoft.com/office/drawing/2014/main" id="{3E052FF9-79DC-3841-BB51-24453F626F8E}"/>
              </a:ext>
            </a:extLst>
          </p:cNvPr>
          <p:cNvSpPr/>
          <p:nvPr/>
        </p:nvSpPr>
        <p:spPr>
          <a:xfrm>
            <a:off x="10955412" y="4420493"/>
            <a:ext cx="915750"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3" name="椭圆 52">
            <a:extLst>
              <a:ext uri="{FF2B5EF4-FFF2-40B4-BE49-F238E27FC236}">
                <a16:creationId xmlns:a16="http://schemas.microsoft.com/office/drawing/2014/main" id="{7F14C234-C915-55D7-95D8-70D890A14677}"/>
              </a:ext>
            </a:extLst>
          </p:cNvPr>
          <p:cNvSpPr/>
          <p:nvPr/>
        </p:nvSpPr>
        <p:spPr>
          <a:xfrm>
            <a:off x="7982730"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4" name="椭圆 53">
            <a:extLst>
              <a:ext uri="{FF2B5EF4-FFF2-40B4-BE49-F238E27FC236}">
                <a16:creationId xmlns:a16="http://schemas.microsoft.com/office/drawing/2014/main" id="{D3A2A448-918E-77AF-1551-8BED3837C35F}"/>
              </a:ext>
            </a:extLst>
          </p:cNvPr>
          <p:cNvSpPr/>
          <p:nvPr/>
        </p:nvSpPr>
        <p:spPr>
          <a:xfrm>
            <a:off x="8806883"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5" name="椭圆 54">
            <a:extLst>
              <a:ext uri="{FF2B5EF4-FFF2-40B4-BE49-F238E27FC236}">
                <a16:creationId xmlns:a16="http://schemas.microsoft.com/office/drawing/2014/main" id="{F7D32C85-679A-185F-9601-D69BCAB8E758}"/>
              </a:ext>
            </a:extLst>
          </p:cNvPr>
          <p:cNvSpPr/>
          <p:nvPr/>
        </p:nvSpPr>
        <p:spPr>
          <a:xfrm>
            <a:off x="9562967" y="4180508"/>
            <a:ext cx="471991" cy="26864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A89A6C2B-8990-1BD9-505F-9FE139AE1BCF}"/>
              </a:ext>
            </a:extLst>
          </p:cNvPr>
          <p:cNvSpPr/>
          <p:nvPr/>
        </p:nvSpPr>
        <p:spPr>
          <a:xfrm>
            <a:off x="7982730"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D95364EE-D934-6881-CE5A-2687C864155C}"/>
              </a:ext>
            </a:extLst>
          </p:cNvPr>
          <p:cNvSpPr/>
          <p:nvPr/>
        </p:nvSpPr>
        <p:spPr>
          <a:xfrm>
            <a:off x="8806883"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3FD66974-EA47-652A-C089-D0036433CEF0}"/>
              </a:ext>
            </a:extLst>
          </p:cNvPr>
          <p:cNvSpPr/>
          <p:nvPr/>
        </p:nvSpPr>
        <p:spPr>
          <a:xfrm>
            <a:off x="9562967" y="4420493"/>
            <a:ext cx="471991"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6" name="椭圆 55">
            <a:extLst>
              <a:ext uri="{FF2B5EF4-FFF2-40B4-BE49-F238E27FC236}">
                <a16:creationId xmlns:a16="http://schemas.microsoft.com/office/drawing/2014/main" id="{8F772AB9-559F-1FFE-DF69-0AC58F73F95A}"/>
              </a:ext>
            </a:extLst>
          </p:cNvPr>
          <p:cNvSpPr/>
          <p:nvPr/>
        </p:nvSpPr>
        <p:spPr>
          <a:xfrm>
            <a:off x="10955412" y="3975169"/>
            <a:ext cx="915748" cy="268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0" name="文本框 59">
            <a:extLst>
              <a:ext uri="{FF2B5EF4-FFF2-40B4-BE49-F238E27FC236}">
                <a16:creationId xmlns:a16="http://schemas.microsoft.com/office/drawing/2014/main" id="{A6B0A8DC-8575-22F2-8C44-FD9254428E1C}"/>
              </a:ext>
            </a:extLst>
          </p:cNvPr>
          <p:cNvSpPr txBox="1"/>
          <p:nvPr/>
        </p:nvSpPr>
        <p:spPr>
          <a:xfrm>
            <a:off x="192080" y="4849915"/>
            <a:ext cx="11789339" cy="1495409"/>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可以看出，在</a:t>
            </a:r>
            <a:r>
              <a:rPr lang="en-US" altLang="zh-CN" dirty="0" err="1"/>
              <a:t>MixATIS</a:t>
            </a:r>
            <a:r>
              <a:rPr lang="zh-CN" altLang="en-US" dirty="0"/>
              <a:t>上，与对比组中预测效果最好的</a:t>
            </a:r>
            <a:r>
              <a:rPr lang="en-US" altLang="zh-CN" dirty="0"/>
              <a:t>SDJN</a:t>
            </a:r>
            <a:r>
              <a:rPr lang="zh-CN" altLang="en-US" dirty="0"/>
              <a:t>相比，改进模型的整体准确率</a:t>
            </a:r>
            <a:r>
              <a:rPr lang="en-US" altLang="zh-CN" dirty="0" err="1"/>
              <a:t>OAcc</a:t>
            </a:r>
            <a:r>
              <a:rPr lang="zh-CN" altLang="en-US" dirty="0"/>
              <a:t>、意图准确率</a:t>
            </a:r>
            <a:r>
              <a:rPr lang="en-US" altLang="zh-CN" dirty="0" err="1"/>
              <a:t>IAcc</a:t>
            </a:r>
            <a:r>
              <a:rPr lang="zh-CN" altLang="en-US" dirty="0"/>
              <a:t>和槽位</a:t>
            </a:r>
            <a:r>
              <a:rPr lang="en-US" altLang="zh-CN" dirty="0"/>
              <a:t>F1</a:t>
            </a:r>
            <a:r>
              <a:rPr lang="zh-CN" altLang="en-US" dirty="0"/>
              <a:t>值分别</a:t>
            </a:r>
            <a:r>
              <a:rPr lang="zh-CN" altLang="en-US" dirty="0">
                <a:solidFill>
                  <a:srgbClr val="C00000"/>
                </a:solidFill>
              </a:rPr>
              <a:t>上升了</a:t>
            </a:r>
            <a:r>
              <a:rPr lang="en-US" altLang="zh-CN" dirty="0">
                <a:solidFill>
                  <a:srgbClr val="C00000"/>
                </a:solidFill>
              </a:rPr>
              <a:t>5.3%</a:t>
            </a:r>
            <a:r>
              <a:rPr lang="zh-CN" altLang="en-US" dirty="0">
                <a:solidFill>
                  <a:srgbClr val="C00000"/>
                </a:solidFill>
              </a:rPr>
              <a:t>、</a:t>
            </a:r>
            <a:r>
              <a:rPr lang="en-US" altLang="zh-CN" dirty="0">
                <a:solidFill>
                  <a:srgbClr val="C00000"/>
                </a:solidFill>
              </a:rPr>
              <a:t>0.7%</a:t>
            </a:r>
            <a:r>
              <a:rPr lang="zh-CN" altLang="en-US" dirty="0">
                <a:solidFill>
                  <a:srgbClr val="C00000"/>
                </a:solidFill>
              </a:rPr>
              <a:t>和</a:t>
            </a:r>
            <a:r>
              <a:rPr lang="en-US" altLang="zh-CN" dirty="0">
                <a:solidFill>
                  <a:srgbClr val="C00000"/>
                </a:solidFill>
              </a:rPr>
              <a:t>0.1%</a:t>
            </a:r>
            <a:r>
              <a:rPr lang="zh-CN" altLang="en-US" dirty="0"/>
              <a:t>；与对比组中</a:t>
            </a:r>
            <a:r>
              <a:rPr lang="en-US" altLang="zh-CN" dirty="0"/>
              <a:t>GMUR</a:t>
            </a:r>
            <a:r>
              <a:rPr lang="zh-CN" altLang="en-US" dirty="0"/>
              <a:t>最小的</a:t>
            </a:r>
            <a:r>
              <a:rPr lang="en-US" altLang="zh-CN" dirty="0"/>
              <a:t>Slot-Gated</a:t>
            </a:r>
            <a:r>
              <a:rPr lang="zh-CN" altLang="en-US" dirty="0"/>
              <a:t>相比，</a:t>
            </a:r>
            <a:r>
              <a:rPr lang="en-US" altLang="zh-CN" dirty="0"/>
              <a:t>GMUR</a:t>
            </a:r>
            <a:r>
              <a:rPr lang="zh-CN" altLang="en-US" dirty="0">
                <a:solidFill>
                  <a:srgbClr val="C00000"/>
                </a:solidFill>
              </a:rPr>
              <a:t>下降了</a:t>
            </a:r>
            <a:r>
              <a:rPr lang="en-US" altLang="zh-CN" dirty="0">
                <a:solidFill>
                  <a:srgbClr val="C00000"/>
                </a:solidFill>
              </a:rPr>
              <a:t>1.62%</a:t>
            </a:r>
            <a:r>
              <a:rPr lang="zh-CN" altLang="en-US" dirty="0"/>
              <a:t>；与对比组中</a:t>
            </a:r>
            <a:r>
              <a:rPr lang="en-US" altLang="zh-CN" dirty="0"/>
              <a:t>Latency</a:t>
            </a:r>
            <a:r>
              <a:rPr lang="zh-CN" altLang="en-US" dirty="0"/>
              <a:t>均值最小的</a:t>
            </a:r>
            <a:r>
              <a:rPr lang="en-US" altLang="zh-CN" dirty="0"/>
              <a:t>AGIF</a:t>
            </a:r>
            <a:r>
              <a:rPr lang="zh-CN" altLang="en-US" dirty="0"/>
              <a:t>相比，</a:t>
            </a:r>
            <a:r>
              <a:rPr lang="en-US" altLang="zh-CN" dirty="0"/>
              <a:t>Latency</a:t>
            </a:r>
            <a:r>
              <a:rPr lang="zh-CN" altLang="en-US" dirty="0"/>
              <a:t>的均值上升了</a:t>
            </a:r>
            <a:r>
              <a:rPr lang="en-US" altLang="zh-CN" dirty="0"/>
              <a:t>3ms</a:t>
            </a:r>
            <a:r>
              <a:rPr lang="zh-CN" altLang="en-US" dirty="0"/>
              <a:t>（在实际应用中影响较小）。模型在</a:t>
            </a:r>
            <a:r>
              <a:rPr lang="en-US" altLang="zh-CN" dirty="0" err="1"/>
              <a:t>MixSnips</a:t>
            </a:r>
            <a:r>
              <a:rPr lang="zh-CN" altLang="en-US" dirty="0"/>
              <a:t>上的结果与在</a:t>
            </a:r>
            <a:r>
              <a:rPr lang="en-US" altLang="zh-CN" dirty="0" err="1"/>
              <a:t>MixATIS</a:t>
            </a:r>
            <a:r>
              <a:rPr lang="zh-CN" altLang="en-US" dirty="0"/>
              <a:t>上类似。 </a:t>
            </a:r>
          </a:p>
        </p:txBody>
      </p:sp>
      <p:sp>
        <p:nvSpPr>
          <p:cNvPr id="3" name="箭头: 下 2">
            <a:extLst>
              <a:ext uri="{FF2B5EF4-FFF2-40B4-BE49-F238E27FC236}">
                <a16:creationId xmlns:a16="http://schemas.microsoft.com/office/drawing/2014/main" id="{8A856806-436F-F661-01A4-A7218D474EA9}"/>
              </a:ext>
            </a:extLst>
          </p:cNvPr>
          <p:cNvSpPr/>
          <p:nvPr/>
        </p:nvSpPr>
        <p:spPr>
          <a:xfrm>
            <a:off x="2912594" y="4644853"/>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0B79AA75-0182-FB56-2BC7-A9DC3FD9C654}"/>
              </a:ext>
            </a:extLst>
          </p:cNvPr>
          <p:cNvSpPr/>
          <p:nvPr/>
        </p:nvSpPr>
        <p:spPr>
          <a:xfrm>
            <a:off x="8871700" y="4644853"/>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74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40C7D68-DCB1-648D-3350-64340743EEC8}"/>
              </a:ext>
            </a:extLst>
          </p:cNvPr>
          <p:cNvPicPr>
            <a:picLocks noChangeAspect="1"/>
          </p:cNvPicPr>
          <p:nvPr/>
        </p:nvPicPr>
        <p:blipFill>
          <a:blip r:embed="rId3"/>
          <a:stretch>
            <a:fillRect/>
          </a:stretch>
        </p:blipFill>
        <p:spPr>
          <a:xfrm>
            <a:off x="185970" y="2669075"/>
            <a:ext cx="6900061" cy="2764448"/>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0E9B06D1-5561-2712-671B-587CD819240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对比实验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5" name="AutoShape 4">
            <a:extLst>
              <a:ext uri="{FF2B5EF4-FFF2-40B4-BE49-F238E27FC236}">
                <a16:creationId xmlns:a16="http://schemas.microsoft.com/office/drawing/2014/main" id="{3617D6EB-9F94-3417-6B43-AA2D9340619D}"/>
              </a:ext>
            </a:extLst>
          </p:cNvPr>
          <p:cNvSpPr>
            <a:spLocks noChangeArrowheads="1"/>
          </p:cNvSpPr>
          <p:nvPr/>
        </p:nvSpPr>
        <p:spPr bwMode="auto">
          <a:xfrm>
            <a:off x="185970" y="1424477"/>
            <a:ext cx="130151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结果可视化</a:t>
            </a:r>
          </a:p>
        </p:txBody>
      </p:sp>
      <p:sp>
        <p:nvSpPr>
          <p:cNvPr id="6" name="文本框 5">
            <a:extLst>
              <a:ext uri="{FF2B5EF4-FFF2-40B4-BE49-F238E27FC236}">
                <a16:creationId xmlns:a16="http://schemas.microsoft.com/office/drawing/2014/main" id="{DF28F930-083C-7106-3366-C2774E5ACBB6}"/>
              </a:ext>
            </a:extLst>
          </p:cNvPr>
          <p:cNvSpPr txBox="1"/>
          <p:nvPr/>
        </p:nvSpPr>
        <p:spPr>
          <a:xfrm>
            <a:off x="7500156" y="2564930"/>
            <a:ext cx="4481264" cy="2972737"/>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nSpc>
                <a:spcPct val="200000"/>
              </a:lnSpc>
              <a:buNone/>
            </a:pPr>
            <a:r>
              <a:rPr lang="zh-CN" altLang="en-US" dirty="0"/>
              <a:t>可以看出，改进模型的对应点在两幅图上都位于最高点，除了在</a:t>
            </a:r>
            <a:r>
              <a:rPr lang="en-US" altLang="zh-CN" dirty="0"/>
              <a:t>Latency</a:t>
            </a:r>
            <a:r>
              <a:rPr lang="zh-CN" altLang="en-US" dirty="0"/>
              <a:t>值上略高于</a:t>
            </a:r>
            <a:r>
              <a:rPr lang="en-US" altLang="zh-CN" dirty="0"/>
              <a:t>AGIF</a:t>
            </a:r>
            <a:r>
              <a:rPr lang="zh-CN" altLang="en-US" dirty="0"/>
              <a:t>，</a:t>
            </a:r>
            <a:r>
              <a:rPr lang="zh-CN" altLang="en-US" dirty="0">
                <a:solidFill>
                  <a:srgbClr val="C00000"/>
                </a:solidFill>
              </a:rPr>
              <a:t>在整体准确率和</a:t>
            </a:r>
            <a:r>
              <a:rPr lang="en-US" altLang="zh-CN" dirty="0">
                <a:solidFill>
                  <a:srgbClr val="C00000"/>
                </a:solidFill>
              </a:rPr>
              <a:t>GPU</a:t>
            </a:r>
            <a:r>
              <a:rPr lang="zh-CN" altLang="en-US" dirty="0">
                <a:solidFill>
                  <a:srgbClr val="C00000"/>
                </a:solidFill>
              </a:rPr>
              <a:t>内存使用率两方面都达到了最优</a:t>
            </a:r>
            <a:r>
              <a:rPr lang="zh-CN" altLang="en-US" dirty="0"/>
              <a:t>，进一步证明了所提方法的有效性，</a:t>
            </a:r>
            <a:r>
              <a:rPr lang="zh-CN" altLang="en-US" dirty="0">
                <a:solidFill>
                  <a:srgbClr val="C00000"/>
                </a:solidFill>
              </a:rPr>
              <a:t>即优化了特征捕获和交互方式，实现模型交互能力和预测精度的提高</a:t>
            </a:r>
            <a:r>
              <a:rPr lang="zh-CN" altLang="en-US" dirty="0"/>
              <a:t>。 </a:t>
            </a:r>
            <a:endParaRPr lang="en-US" altLang="zh-CN" dirty="0"/>
          </a:p>
        </p:txBody>
      </p:sp>
      <p:sp>
        <p:nvSpPr>
          <p:cNvPr id="10" name="箭头: 下 9">
            <a:extLst>
              <a:ext uri="{FF2B5EF4-FFF2-40B4-BE49-F238E27FC236}">
                <a16:creationId xmlns:a16="http://schemas.microsoft.com/office/drawing/2014/main" id="{42B61410-8A3A-E678-74BA-C357814F905B}"/>
              </a:ext>
            </a:extLst>
          </p:cNvPr>
          <p:cNvSpPr/>
          <p:nvPr/>
        </p:nvSpPr>
        <p:spPr>
          <a:xfrm rot="16200000">
            <a:off x="7113074" y="3886400"/>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416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423242"/>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研究背景及意义</a:t>
            </a:r>
          </a:p>
        </p:txBody>
      </p:sp>
      <p:sp>
        <p:nvSpPr>
          <p:cNvPr id="34822" name="MH_Entry_1"/>
          <p:cNvSpPr txBox="1">
            <a:spLocks noChangeArrowheads="1"/>
          </p:cNvSpPr>
          <p:nvPr>
            <p:custDataLst>
              <p:tags r:id="rId4"/>
            </p:custDataLst>
          </p:nvPr>
        </p:nvSpPr>
        <p:spPr bwMode="auto">
          <a:xfrm>
            <a:off x="6482622" y="3335749"/>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主要工作</a:t>
            </a:r>
          </a:p>
        </p:txBody>
      </p:sp>
      <p:sp>
        <p:nvSpPr>
          <p:cNvPr id="33" name="MH_Number_1"/>
          <p:cNvSpPr/>
          <p:nvPr>
            <p:custDataLst>
              <p:tags r:id="rId5"/>
            </p:custDataLst>
          </p:nvPr>
        </p:nvSpPr>
        <p:spPr>
          <a:xfrm>
            <a:off x="5754959" y="2420888"/>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5358668"/>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5412643"/>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总结与展望</a:t>
            </a:r>
          </a:p>
        </p:txBody>
      </p:sp>
      <p:sp>
        <p:nvSpPr>
          <p:cNvPr id="8" name="MH_Number_2"/>
          <p:cNvSpPr/>
          <p:nvPr>
            <p:custDataLst>
              <p:tags r:id="rId8"/>
            </p:custDataLst>
          </p:nvPr>
        </p:nvSpPr>
        <p:spPr>
          <a:xfrm>
            <a:off x="5754959" y="3329399"/>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
        <p:nvSpPr>
          <p:cNvPr id="10" name="MH_Entry_1">
            <a:extLst>
              <a:ext uri="{FF2B5EF4-FFF2-40B4-BE49-F238E27FC236}">
                <a16:creationId xmlns:a16="http://schemas.microsoft.com/office/drawing/2014/main" id="{0F2EB6BC-C51E-40AD-A79F-17A5B68DDD33}"/>
              </a:ext>
            </a:extLst>
          </p:cNvPr>
          <p:cNvSpPr txBox="1">
            <a:spLocks noChangeArrowheads="1"/>
          </p:cNvSpPr>
          <p:nvPr>
            <p:custDataLst>
              <p:tags r:id="rId9"/>
            </p:custDataLst>
          </p:nvPr>
        </p:nvSpPr>
        <p:spPr bwMode="auto">
          <a:xfrm>
            <a:off x="6024834" y="38280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15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15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15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C28DE0F-279D-9E3A-4251-A55780361B4F}"/>
              </a:ext>
            </a:extLst>
          </p:cNvPr>
          <p:cNvSpPr txBox="1"/>
          <p:nvPr/>
        </p:nvSpPr>
        <p:spPr>
          <a:xfrm>
            <a:off x="192082" y="4984775"/>
            <a:ext cx="11789338" cy="1526187"/>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可以看出，在</a:t>
            </a:r>
            <a:r>
              <a:rPr lang="en-US" altLang="zh-CN" dirty="0" err="1"/>
              <a:t>IAcc</a:t>
            </a:r>
            <a:r>
              <a:rPr lang="zh-CN" altLang="en-US" dirty="0"/>
              <a:t>方面，</a:t>
            </a:r>
            <a:r>
              <a:rPr lang="en-US" altLang="zh-CN" dirty="0"/>
              <a:t>w/o LIM</a:t>
            </a:r>
            <a:r>
              <a:rPr lang="zh-CN" altLang="en-US" dirty="0"/>
              <a:t>相较于</a:t>
            </a:r>
            <a:r>
              <a:rPr lang="en-US" altLang="zh-CN" dirty="0"/>
              <a:t>Base</a:t>
            </a:r>
            <a:r>
              <a:rPr lang="zh-CN" altLang="en-US" dirty="0"/>
              <a:t>模型的下降程度大于</a:t>
            </a:r>
            <a:r>
              <a:rPr lang="en-US" altLang="zh-CN" dirty="0"/>
              <a:t>w/o GGIM</a:t>
            </a:r>
            <a:r>
              <a:rPr lang="zh-CN" altLang="en-US" dirty="0"/>
              <a:t>，说明标签映射模块可以</a:t>
            </a:r>
            <a:r>
              <a:rPr lang="zh-CN" altLang="en-US" dirty="0">
                <a:solidFill>
                  <a:srgbClr val="C00000"/>
                </a:solidFill>
              </a:rPr>
              <a:t>获取原始话语和标签语义之间的相关性，以辅助意图检测子任务</a:t>
            </a:r>
            <a:r>
              <a:rPr lang="zh-CN" altLang="en-US" dirty="0"/>
              <a:t>；在</a:t>
            </a:r>
            <a:r>
              <a:rPr lang="en-US" altLang="zh-CN" dirty="0"/>
              <a:t>F1</a:t>
            </a:r>
            <a:r>
              <a:rPr lang="zh-CN" altLang="en-US" dirty="0"/>
              <a:t>值方面，</a:t>
            </a:r>
            <a:r>
              <a:rPr lang="en-US" altLang="zh-CN" dirty="0"/>
              <a:t>w/o GGIM</a:t>
            </a:r>
            <a:r>
              <a:rPr lang="zh-CN" altLang="en-US" dirty="0"/>
              <a:t>相较于</a:t>
            </a:r>
            <a:r>
              <a:rPr lang="en-US" altLang="zh-CN" dirty="0"/>
              <a:t>Base</a:t>
            </a:r>
            <a:r>
              <a:rPr lang="zh-CN" altLang="en-US" dirty="0"/>
              <a:t>模型的下降程度大于</a:t>
            </a:r>
            <a:r>
              <a:rPr lang="en-US" altLang="zh-CN" dirty="0"/>
              <a:t>w/o GGIM</a:t>
            </a:r>
            <a:r>
              <a:rPr lang="zh-CN" altLang="en-US" dirty="0"/>
              <a:t>，说明全局图交互模块可以</a:t>
            </a:r>
            <a:r>
              <a:rPr lang="zh-CN" altLang="en-US" dirty="0">
                <a:solidFill>
                  <a:srgbClr val="C00000"/>
                </a:solidFill>
              </a:rPr>
              <a:t>对语句级别的意图</a:t>
            </a:r>
            <a:r>
              <a:rPr lang="en-US" altLang="zh-CN" dirty="0">
                <a:solidFill>
                  <a:srgbClr val="C00000"/>
                </a:solidFill>
              </a:rPr>
              <a:t>—</a:t>
            </a:r>
            <a:r>
              <a:rPr lang="zh-CN" altLang="en-US" dirty="0">
                <a:solidFill>
                  <a:srgbClr val="C00000"/>
                </a:solidFill>
              </a:rPr>
              <a:t>槽位交互过程进行建模，并通过全局优化辅助槽位填充子任务，从而显著提高模型性能</a:t>
            </a:r>
            <a:r>
              <a:rPr lang="zh-CN" altLang="en-US" dirty="0"/>
              <a:t>，进一步论证了所提方法的有效性。 </a:t>
            </a: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实验结果</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3" y="1421084"/>
            <a:ext cx="1085494"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可视化</a:t>
            </a:r>
          </a:p>
        </p:txBody>
      </p:sp>
      <p:sp>
        <p:nvSpPr>
          <p:cNvPr id="5" name="箭头: 下 4">
            <a:extLst>
              <a:ext uri="{FF2B5EF4-FFF2-40B4-BE49-F238E27FC236}">
                <a16:creationId xmlns:a16="http://schemas.microsoft.com/office/drawing/2014/main" id="{94564B2A-2CB1-3386-DEB3-1D4CA303AA52}"/>
              </a:ext>
            </a:extLst>
          </p:cNvPr>
          <p:cNvSpPr/>
          <p:nvPr/>
        </p:nvSpPr>
        <p:spPr>
          <a:xfrm rot="1800000">
            <a:off x="7444558" y="4780070"/>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2.2 </a:t>
            </a:r>
            <a:r>
              <a:rPr lang="zh-CN" altLang="en-US" sz="2000" dirty="0">
                <a:solidFill>
                  <a:schemeClr val="accent1"/>
                </a:solidFill>
                <a:latin typeface="微软雅黑" panose="020B0503020204020204" pitchFamily="34" charset="-122"/>
                <a:ea typeface="微软雅黑" panose="020B0503020204020204" pitchFamily="34" charset="-122"/>
              </a:rPr>
              <a:t>基于标签感知图交互的自然语言理解（第</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消融实验</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8399FB33-FBAD-666E-279B-41E33E5670DD}"/>
              </a:ext>
            </a:extLst>
          </p:cNvPr>
          <p:cNvPicPr>
            <a:picLocks noChangeAspect="1"/>
          </p:cNvPicPr>
          <p:nvPr/>
        </p:nvPicPr>
        <p:blipFill>
          <a:blip r:embed="rId3"/>
          <a:stretch>
            <a:fillRect/>
          </a:stretch>
        </p:blipFill>
        <p:spPr>
          <a:xfrm>
            <a:off x="182822" y="2051027"/>
            <a:ext cx="7021709" cy="2854131"/>
          </a:xfrm>
          <a:prstGeom prst="rect">
            <a:avLst/>
          </a:prstGeom>
        </p:spPr>
      </p:pic>
      <p:pic>
        <p:nvPicPr>
          <p:cNvPr id="13" name="图片 12">
            <a:extLst>
              <a:ext uri="{FF2B5EF4-FFF2-40B4-BE49-F238E27FC236}">
                <a16:creationId xmlns:a16="http://schemas.microsoft.com/office/drawing/2014/main" id="{A6701848-55B9-4905-39BB-B3E67A08317E}"/>
              </a:ext>
            </a:extLst>
          </p:cNvPr>
          <p:cNvPicPr>
            <a:picLocks noChangeAspect="1"/>
          </p:cNvPicPr>
          <p:nvPr/>
        </p:nvPicPr>
        <p:blipFill>
          <a:blip r:embed="rId4"/>
          <a:stretch>
            <a:fillRect/>
          </a:stretch>
        </p:blipFill>
        <p:spPr>
          <a:xfrm>
            <a:off x="8044627" y="2051028"/>
            <a:ext cx="3461229" cy="2854134"/>
          </a:xfrm>
          <a:prstGeom prst="rect">
            <a:avLst/>
          </a:prstGeom>
        </p:spPr>
      </p:pic>
    </p:spTree>
    <p:extLst>
      <p:ext uri="{BB962C8B-B14F-4D97-AF65-F5344CB8AC3E}">
        <p14:creationId xmlns:p14="http://schemas.microsoft.com/office/powerpoint/2010/main" val="303925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6122598" y="2312876"/>
            <a:ext cx="3170129"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主要工作</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968208"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12" name="流程图: 手动输入 11">
            <a:extLst>
              <a:ext uri="{FF2B5EF4-FFF2-40B4-BE49-F238E27FC236}">
                <a16:creationId xmlns:a16="http://schemas.microsoft.com/office/drawing/2014/main" id="{2000A411-C18D-91BC-5CC8-BED81A2B1698}"/>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MH_Entry_1">
            <a:extLst>
              <a:ext uri="{FF2B5EF4-FFF2-40B4-BE49-F238E27FC236}">
                <a16:creationId xmlns:a16="http://schemas.microsoft.com/office/drawing/2014/main" id="{E54E2245-61D6-06CB-132D-D4E5D7EA8A67}"/>
              </a:ext>
            </a:extLst>
          </p:cNvPr>
          <p:cNvSpPr txBox="1">
            <a:spLocks noChangeArrowheads="1"/>
          </p:cNvSpPr>
          <p:nvPr>
            <p:custDataLst>
              <p:tags r:id="rId1"/>
            </p:custDataLst>
          </p:nvPr>
        </p:nvSpPr>
        <p:spPr bwMode="auto">
          <a:xfrm>
            <a:off x="6024834" y="32057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200000"/>
              </a:lnSpc>
              <a:buFont typeface="Wingdings" panose="05000000000000000000" charset="0"/>
              <a:buChar char="Ø"/>
            </a:pPr>
            <a:r>
              <a:rPr lang="zh-CN" altLang="en-US" sz="1800" dirty="0">
                <a:solidFill>
                  <a:schemeClr val="bg1">
                    <a:lumMod val="75000"/>
                  </a:schemeClr>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200000"/>
              </a:lnSpc>
              <a:buFont typeface="Wingdings" panose="05000000000000000000" charset="0"/>
              <a:buChar char="Ø"/>
            </a:pPr>
            <a:r>
              <a:rPr lang="zh-CN" altLang="en-US" sz="1800" dirty="0">
                <a:solidFill>
                  <a:schemeClr val="bg1">
                    <a:lumMod val="75000"/>
                  </a:schemeClr>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200000"/>
              </a:lnSpc>
              <a:buFont typeface="Wingdings" panose="05000000000000000000" charset="0"/>
              <a:buChar char="Ø"/>
            </a:pPr>
            <a:r>
              <a:rPr lang="zh-CN" altLang="en-US" sz="1800" dirty="0">
                <a:solidFill>
                  <a:srgbClr val="C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12666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51754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运行环境搭建</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2" y="1421084"/>
            <a:ext cx="2196243"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专属驾驶数据集收集</a:t>
            </a:r>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运行环境搭建和专属驾驶数据集收集</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8F38A-F177-411E-0A95-50756F74F78C}"/>
              </a:ext>
            </a:extLst>
          </p:cNvPr>
          <p:cNvSpPr txBox="1"/>
          <p:nvPr/>
        </p:nvSpPr>
        <p:spPr>
          <a:xfrm>
            <a:off x="192082" y="5183823"/>
            <a:ext cx="11789338" cy="1341521"/>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端”方式运行的车载智能语音对话存在数据安全隐患的问题，搭建了面向车载嵌入式设备的本地智能语音对话系统。具体地，首先选取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作为车载嵌入式设备并进行刷机、配置环境等操作，然后根据实际应用场景收集、创建驾驶数据集，接着将研究内容一和二的模型在驾驶数据集上进行训练，最后集成、移植网络模型至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并围绕搭建全套硬件平台，</a:t>
            </a:r>
            <a:r>
              <a:rPr lang="zh-CN" altLang="en-US" sz="1600" dirty="0">
                <a:solidFill>
                  <a:srgbClr val="C00000"/>
                </a:solidFill>
                <a:latin typeface="微软雅黑" panose="020B0503020204020204" pitchFamily="34" charset="-122"/>
                <a:ea typeface="微软雅黑" panose="020B0503020204020204" pitchFamily="34" charset="-122"/>
              </a:rPr>
              <a:t>实现数据安全、自然实时的离线智能语音对话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7C52A61-3F8F-0486-060A-06D6D9FF69CF}"/>
              </a:ext>
            </a:extLst>
          </p:cNvPr>
          <p:cNvPicPr>
            <a:picLocks noChangeAspect="1"/>
          </p:cNvPicPr>
          <p:nvPr/>
        </p:nvPicPr>
        <p:blipFill>
          <a:blip r:embed="rId3"/>
          <a:stretch>
            <a:fillRect/>
          </a:stretch>
        </p:blipFill>
        <p:spPr>
          <a:xfrm>
            <a:off x="185970" y="2206390"/>
            <a:ext cx="5795903" cy="2644072"/>
          </a:xfrm>
          <a:prstGeom prst="rect">
            <a:avLst/>
          </a:prstGeom>
        </p:spPr>
      </p:pic>
      <p:cxnSp>
        <p:nvCxnSpPr>
          <p:cNvPr id="14" name="直接连接符 13">
            <a:extLst>
              <a:ext uri="{FF2B5EF4-FFF2-40B4-BE49-F238E27FC236}">
                <a16:creationId xmlns:a16="http://schemas.microsoft.com/office/drawing/2014/main" id="{7696F3D0-8674-75AC-0B40-DCBD7B2995D2}"/>
              </a:ext>
            </a:extLst>
          </p:cNvPr>
          <p:cNvCxnSpPr>
            <a:cxnSpLocks/>
          </p:cNvCxnSpPr>
          <p:nvPr/>
        </p:nvCxnSpPr>
        <p:spPr>
          <a:xfrm flipV="1">
            <a:off x="6096000" y="1844824"/>
            <a:ext cx="0" cy="3168352"/>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0B44874B-C413-EAD6-07AC-607789E76A15}"/>
              </a:ext>
            </a:extLst>
          </p:cNvPr>
          <p:cNvPicPr>
            <a:picLocks noChangeAspect="1"/>
          </p:cNvPicPr>
          <p:nvPr/>
        </p:nvPicPr>
        <p:blipFill>
          <a:blip r:embed="rId4"/>
          <a:stretch>
            <a:fillRect/>
          </a:stretch>
        </p:blipFill>
        <p:spPr>
          <a:xfrm>
            <a:off x="6204012" y="1885323"/>
            <a:ext cx="5597387" cy="1586229"/>
          </a:xfrm>
          <a:prstGeom prst="rect">
            <a:avLst/>
          </a:prstGeom>
        </p:spPr>
      </p:pic>
      <p:pic>
        <p:nvPicPr>
          <p:cNvPr id="5" name="图片 4">
            <a:extLst>
              <a:ext uri="{FF2B5EF4-FFF2-40B4-BE49-F238E27FC236}">
                <a16:creationId xmlns:a16="http://schemas.microsoft.com/office/drawing/2014/main" id="{D05DC464-66CF-F150-F669-4C42EF887D04}"/>
              </a:ext>
            </a:extLst>
          </p:cNvPr>
          <p:cNvPicPr>
            <a:picLocks noChangeAspect="1"/>
          </p:cNvPicPr>
          <p:nvPr/>
        </p:nvPicPr>
        <p:blipFill>
          <a:blip r:embed="rId5"/>
          <a:stretch>
            <a:fillRect/>
          </a:stretch>
        </p:blipFill>
        <p:spPr>
          <a:xfrm>
            <a:off x="6204012" y="3511344"/>
            <a:ext cx="4481941" cy="1632686"/>
          </a:xfrm>
          <a:prstGeom prst="rect">
            <a:avLst/>
          </a:prstGeom>
        </p:spPr>
      </p:pic>
      <p:sp>
        <p:nvSpPr>
          <p:cNvPr id="7" name="文本框 6">
            <a:extLst>
              <a:ext uri="{FF2B5EF4-FFF2-40B4-BE49-F238E27FC236}">
                <a16:creationId xmlns:a16="http://schemas.microsoft.com/office/drawing/2014/main" id="{97C20478-D9CE-9837-94EC-30BE6CD80711}"/>
              </a:ext>
            </a:extLst>
          </p:cNvPr>
          <p:cNvSpPr txBox="1"/>
          <p:nvPr/>
        </p:nvSpPr>
        <p:spPr>
          <a:xfrm>
            <a:off x="10685952" y="3749259"/>
            <a:ext cx="1295467" cy="1156855"/>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buNone/>
            </a:pPr>
            <a:r>
              <a:rPr lang="zh-CN" altLang="en-US" dirty="0"/>
              <a:t>包含近</a:t>
            </a:r>
            <a:r>
              <a:rPr lang="en-US" altLang="zh-CN" dirty="0">
                <a:solidFill>
                  <a:srgbClr val="C00000"/>
                </a:solidFill>
              </a:rPr>
              <a:t>52</a:t>
            </a:r>
            <a:r>
              <a:rPr lang="zh-CN" altLang="en-US" dirty="0">
                <a:solidFill>
                  <a:srgbClr val="C00000"/>
                </a:solidFill>
              </a:rPr>
              <a:t>小时、</a:t>
            </a:r>
            <a:r>
              <a:rPr lang="en-US" altLang="zh-CN" dirty="0">
                <a:solidFill>
                  <a:srgbClr val="C00000"/>
                </a:solidFill>
              </a:rPr>
              <a:t>58000</a:t>
            </a:r>
            <a:r>
              <a:rPr lang="zh-CN" altLang="en-US" dirty="0">
                <a:solidFill>
                  <a:srgbClr val="C00000"/>
                </a:solidFill>
              </a:rPr>
              <a:t>条</a:t>
            </a:r>
            <a:r>
              <a:rPr lang="zh-CN" altLang="en-US" dirty="0"/>
              <a:t>音频。</a:t>
            </a:r>
            <a:endParaRPr lang="en-US" altLang="zh-CN" dirty="0"/>
          </a:p>
        </p:txBody>
      </p:sp>
    </p:spTree>
    <p:extLst>
      <p:ext uri="{BB962C8B-B14F-4D97-AF65-F5344CB8AC3E}">
        <p14:creationId xmlns:p14="http://schemas.microsoft.com/office/powerpoint/2010/main" val="3734959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2A7438-B1D3-D1A2-89FB-A5AD0E170192}"/>
              </a:ext>
            </a:extLst>
          </p:cNvPr>
          <p:cNvPicPr>
            <a:picLocks noChangeAspect="1"/>
          </p:cNvPicPr>
          <p:nvPr/>
        </p:nvPicPr>
        <p:blipFill>
          <a:blip r:embed="rId3"/>
          <a:stretch>
            <a:fillRect/>
          </a:stretch>
        </p:blipFill>
        <p:spPr>
          <a:xfrm>
            <a:off x="185970" y="2001499"/>
            <a:ext cx="5802017" cy="1531359"/>
          </a:xfrm>
          <a:prstGeom prst="rect">
            <a:avLst/>
          </a:prstGeom>
        </p:spPr>
      </p:pic>
      <p:pic>
        <p:nvPicPr>
          <p:cNvPr id="11" name="图片 10">
            <a:extLst>
              <a:ext uri="{FF2B5EF4-FFF2-40B4-BE49-F238E27FC236}">
                <a16:creationId xmlns:a16="http://schemas.microsoft.com/office/drawing/2014/main" id="{0D899BBB-490C-1FED-B94E-ACFB45C3F289}"/>
              </a:ext>
            </a:extLst>
          </p:cNvPr>
          <p:cNvPicPr>
            <a:picLocks noChangeAspect="1"/>
          </p:cNvPicPr>
          <p:nvPr/>
        </p:nvPicPr>
        <p:blipFill>
          <a:blip r:embed="rId4"/>
          <a:stretch>
            <a:fillRect/>
          </a:stretch>
        </p:blipFill>
        <p:spPr>
          <a:xfrm>
            <a:off x="192083" y="3838284"/>
            <a:ext cx="5795904" cy="1638790"/>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AutoShape 4">
            <a:extLst>
              <a:ext uri="{FF2B5EF4-FFF2-40B4-BE49-F238E27FC236}">
                <a16:creationId xmlns:a16="http://schemas.microsoft.com/office/drawing/2014/main" id="{90102358-305C-56E4-3DE5-CD9B232EFB16}"/>
              </a:ext>
            </a:extLst>
          </p:cNvPr>
          <p:cNvSpPr>
            <a:spLocks noChangeArrowheads="1"/>
          </p:cNvSpPr>
          <p:nvPr/>
        </p:nvSpPr>
        <p:spPr bwMode="auto">
          <a:xfrm>
            <a:off x="185970" y="1424477"/>
            <a:ext cx="112149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模型训练</a:t>
            </a:r>
          </a:p>
        </p:txBody>
      </p:sp>
      <p:sp>
        <p:nvSpPr>
          <p:cNvPr id="2" name="AutoShape 4">
            <a:extLst>
              <a:ext uri="{FF2B5EF4-FFF2-40B4-BE49-F238E27FC236}">
                <a16:creationId xmlns:a16="http://schemas.microsoft.com/office/drawing/2014/main" id="{B7A4F48C-5696-C080-79CE-019AA02B790D}"/>
              </a:ext>
            </a:extLst>
          </p:cNvPr>
          <p:cNvSpPr>
            <a:spLocks noChangeArrowheads="1"/>
          </p:cNvSpPr>
          <p:nvPr/>
        </p:nvSpPr>
        <p:spPr bwMode="auto">
          <a:xfrm>
            <a:off x="6204013" y="1421084"/>
            <a:ext cx="172819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模型集成与移植</a:t>
            </a:r>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模型训练与移植</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7696F3D0-8674-75AC-0B40-DCBD7B2995D2}"/>
              </a:ext>
            </a:extLst>
          </p:cNvPr>
          <p:cNvCxnSpPr>
            <a:cxnSpLocks/>
          </p:cNvCxnSpPr>
          <p:nvPr/>
        </p:nvCxnSpPr>
        <p:spPr>
          <a:xfrm flipV="1">
            <a:off x="6096000" y="1844824"/>
            <a:ext cx="0" cy="4045938"/>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2740704-039A-0DE2-4F35-AE537D5A2164}"/>
              </a:ext>
            </a:extLst>
          </p:cNvPr>
          <p:cNvSpPr txBox="1"/>
          <p:nvPr/>
        </p:nvSpPr>
        <p:spPr>
          <a:xfrm>
            <a:off x="2662756" y="1664804"/>
            <a:ext cx="848444" cy="336695"/>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buNone/>
            </a:pPr>
            <a:r>
              <a:rPr lang="en-US" altLang="zh-CN" sz="1200" dirty="0"/>
              <a:t>ASR</a:t>
            </a:r>
            <a:r>
              <a:rPr lang="zh-CN" altLang="en-US" sz="1200" dirty="0"/>
              <a:t>模型</a:t>
            </a:r>
            <a:endParaRPr lang="en-US" altLang="zh-CN" sz="1200" dirty="0"/>
          </a:p>
        </p:txBody>
      </p:sp>
      <p:sp>
        <p:nvSpPr>
          <p:cNvPr id="16" name="文本框 15">
            <a:extLst>
              <a:ext uri="{FF2B5EF4-FFF2-40B4-BE49-F238E27FC236}">
                <a16:creationId xmlns:a16="http://schemas.microsoft.com/office/drawing/2014/main" id="{99715796-B19F-FF4B-1BD0-9874D154D608}"/>
              </a:ext>
            </a:extLst>
          </p:cNvPr>
          <p:cNvSpPr txBox="1"/>
          <p:nvPr/>
        </p:nvSpPr>
        <p:spPr>
          <a:xfrm>
            <a:off x="2662756" y="3501589"/>
            <a:ext cx="848444" cy="336695"/>
          </a:xfrm>
          <a:prstGeom prst="rect">
            <a:avLst/>
          </a:prstGeom>
          <a:noFill/>
          <a:ln w="19050">
            <a:no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lgn="ctr">
              <a:buNone/>
            </a:pPr>
            <a:r>
              <a:rPr lang="en-US" altLang="zh-CN" sz="1200" dirty="0"/>
              <a:t>NLU</a:t>
            </a:r>
            <a:r>
              <a:rPr lang="zh-CN" altLang="en-US" sz="1200" dirty="0"/>
              <a:t>模型</a:t>
            </a:r>
            <a:endParaRPr lang="en-US" altLang="zh-CN" sz="1200" dirty="0"/>
          </a:p>
        </p:txBody>
      </p:sp>
      <p:pic>
        <p:nvPicPr>
          <p:cNvPr id="18" name="图片 17">
            <a:extLst>
              <a:ext uri="{FF2B5EF4-FFF2-40B4-BE49-F238E27FC236}">
                <a16:creationId xmlns:a16="http://schemas.microsoft.com/office/drawing/2014/main" id="{56182665-D667-52FA-F69D-AF4D5CAA13A0}"/>
              </a:ext>
            </a:extLst>
          </p:cNvPr>
          <p:cNvPicPr>
            <a:picLocks noChangeAspect="1"/>
          </p:cNvPicPr>
          <p:nvPr/>
        </p:nvPicPr>
        <p:blipFill>
          <a:blip r:embed="rId5"/>
          <a:stretch>
            <a:fillRect/>
          </a:stretch>
        </p:blipFill>
        <p:spPr>
          <a:xfrm>
            <a:off x="6671429" y="1892049"/>
            <a:ext cx="4862384" cy="3257174"/>
          </a:xfrm>
          <a:prstGeom prst="rect">
            <a:avLst/>
          </a:prstGeom>
        </p:spPr>
      </p:pic>
      <p:sp>
        <p:nvSpPr>
          <p:cNvPr id="19" name="文本框 18">
            <a:extLst>
              <a:ext uri="{FF2B5EF4-FFF2-40B4-BE49-F238E27FC236}">
                <a16:creationId xmlns:a16="http://schemas.microsoft.com/office/drawing/2014/main" id="{0514DA2C-2500-6487-6568-7B2F9F32E699}"/>
              </a:ext>
            </a:extLst>
          </p:cNvPr>
          <p:cNvSpPr txBox="1"/>
          <p:nvPr/>
        </p:nvSpPr>
        <p:spPr>
          <a:xfrm>
            <a:off x="192082" y="5517232"/>
            <a:ext cx="5794595" cy="1021433"/>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latinLnBrk="1">
              <a:lnSpc>
                <a:spcPct val="130000"/>
              </a:lnSpc>
            </a:pPr>
            <a:r>
              <a:rPr lang="en-US" altLang="zh-CN" sz="1600" dirty="0">
                <a:latin typeface="微软雅黑" panose="020B0503020204020204" pitchFamily="34" charset="-122"/>
                <a:ea typeface="微软雅黑" panose="020B0503020204020204" pitchFamily="34" charset="-122"/>
              </a:rPr>
              <a:t>ASR</a:t>
            </a:r>
            <a:r>
              <a:rPr lang="zh-CN" altLang="en-US" sz="1600" dirty="0">
                <a:latin typeface="微软雅黑" panose="020B0503020204020204" pitchFamily="34" charset="-122"/>
                <a:ea typeface="微软雅黑" panose="020B0503020204020204" pitchFamily="34" charset="-122"/>
              </a:rPr>
              <a:t>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可达到</a:t>
            </a:r>
            <a:r>
              <a:rPr lang="en-US" altLang="zh-CN" sz="1600" dirty="0">
                <a:solidFill>
                  <a:srgbClr val="C00000"/>
                </a:solidFill>
                <a:latin typeface="微软雅黑" panose="020B0503020204020204" pitchFamily="34" charset="-122"/>
                <a:ea typeface="微软雅黑" panose="020B0503020204020204" pitchFamily="34" charset="-122"/>
              </a:rPr>
              <a:t>0.198</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NLU</a:t>
            </a:r>
            <a:r>
              <a:rPr lang="zh-CN" altLang="en-US" sz="1600" dirty="0">
                <a:latin typeface="微软雅黑" panose="020B0503020204020204" pitchFamily="34" charset="-122"/>
                <a:ea typeface="微软雅黑" panose="020B0503020204020204" pitchFamily="34" charset="-122"/>
              </a:rPr>
              <a:t>模型可达到</a:t>
            </a:r>
            <a:r>
              <a:rPr lang="en-US" altLang="zh-CN" dirty="0">
                <a:solidFill>
                  <a:srgbClr val="C00000"/>
                </a:solidFill>
              </a:rPr>
              <a:t>81.</a:t>
            </a:r>
            <a:r>
              <a:rPr lang="en-US" altLang="zh-CN" sz="1600" dirty="0">
                <a:solidFill>
                  <a:srgbClr val="C00000"/>
                </a:solidFill>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上的平均延迟可达到</a:t>
            </a:r>
            <a:r>
              <a:rPr lang="en-US" altLang="zh-CN" dirty="0">
                <a:solidFill>
                  <a:srgbClr val="C00000"/>
                </a:solidFill>
              </a:rPr>
              <a:t>12.8</a:t>
            </a:r>
            <a:r>
              <a:rPr lang="en-US" altLang="zh-CN" sz="1600" dirty="0">
                <a:solidFill>
                  <a:srgbClr val="C00000"/>
                </a:solidFill>
                <a:latin typeface="微软雅黑" panose="020B0503020204020204" pitchFamily="34" charset="-122"/>
                <a:ea typeface="微软雅黑" panose="020B0503020204020204" pitchFamily="34" charset="-122"/>
              </a:rPr>
              <a:t>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94CB444C-6C37-3CB1-F49A-BF1DC211BD87}"/>
              </a:ext>
            </a:extLst>
          </p:cNvPr>
          <p:cNvSpPr/>
          <p:nvPr/>
        </p:nvSpPr>
        <p:spPr>
          <a:xfrm>
            <a:off x="185969" y="3248980"/>
            <a:ext cx="580201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D728AAB-C240-F2A2-4A26-5044F9574AA5}"/>
              </a:ext>
            </a:extLst>
          </p:cNvPr>
          <p:cNvSpPr/>
          <p:nvPr/>
        </p:nvSpPr>
        <p:spPr>
          <a:xfrm>
            <a:off x="192083" y="5193196"/>
            <a:ext cx="5802017" cy="240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601DA9D-0060-0B69-807C-288E2A868EF0}"/>
              </a:ext>
            </a:extLst>
          </p:cNvPr>
          <p:cNvSpPr txBox="1"/>
          <p:nvPr/>
        </p:nvSpPr>
        <p:spPr>
          <a:xfrm>
            <a:off x="6205324" y="5193196"/>
            <a:ext cx="5794595" cy="1341521"/>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a:lnSpc>
                <a:spcPct val="20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latinLnBrk="1">
              <a:lnSpc>
                <a:spcPct val="130000"/>
              </a:lnSpc>
            </a:pPr>
            <a:r>
              <a:rPr lang="zh-CN" altLang="en-US" dirty="0"/>
              <a:t>在模型加载和模型推理时，</a:t>
            </a:r>
            <a:r>
              <a:rPr lang="en-US" altLang="zh-CN" dirty="0"/>
              <a:t>CPU</a:t>
            </a:r>
            <a:r>
              <a:rPr lang="zh-CN" altLang="en-US" dirty="0"/>
              <a:t>的最大占用率为</a:t>
            </a:r>
            <a:r>
              <a:rPr lang="en-US" altLang="zh-CN" dirty="0">
                <a:solidFill>
                  <a:srgbClr val="C00000"/>
                </a:solidFill>
              </a:rPr>
              <a:t>74.6%</a:t>
            </a:r>
            <a:r>
              <a:rPr lang="zh-CN" altLang="en-US" dirty="0"/>
              <a:t>；</a:t>
            </a:r>
            <a:r>
              <a:rPr lang="en-US" altLang="zh-CN" dirty="0"/>
              <a:t>GPU</a:t>
            </a:r>
            <a:r>
              <a:rPr lang="zh-CN" altLang="en-US" dirty="0"/>
              <a:t>的最大占用率接近</a:t>
            </a:r>
            <a:r>
              <a:rPr lang="en-US" altLang="zh-CN" dirty="0">
                <a:solidFill>
                  <a:srgbClr val="C00000"/>
                </a:solidFill>
              </a:rPr>
              <a:t>85%</a:t>
            </a:r>
            <a:r>
              <a:rPr lang="zh-CN" altLang="en-US" dirty="0"/>
              <a:t>，在等待音频输入时为</a:t>
            </a:r>
            <a:r>
              <a:rPr lang="en-US" altLang="zh-CN" dirty="0">
                <a:solidFill>
                  <a:srgbClr val="C00000"/>
                </a:solidFill>
              </a:rPr>
              <a:t>55%</a:t>
            </a:r>
            <a:r>
              <a:rPr lang="zh-CN" altLang="en-US" dirty="0"/>
              <a:t>左右；内 存占用为</a:t>
            </a:r>
            <a:r>
              <a:rPr lang="en-US" altLang="zh-CN" dirty="0">
                <a:solidFill>
                  <a:srgbClr val="C00000"/>
                </a:solidFill>
              </a:rPr>
              <a:t>60%</a:t>
            </a:r>
            <a:r>
              <a:rPr lang="zh-CN" altLang="en-US" dirty="0"/>
              <a:t>。上述结果表明，对话系统能在嵌入式设备</a:t>
            </a:r>
            <a:r>
              <a:rPr lang="en-US" altLang="zh-CN" dirty="0"/>
              <a:t>TX2 </a:t>
            </a:r>
            <a:r>
              <a:rPr lang="zh-CN" altLang="en-US" dirty="0"/>
              <a:t>上</a:t>
            </a:r>
            <a:r>
              <a:rPr lang="zh-CN" altLang="en-US" dirty="0">
                <a:solidFill>
                  <a:srgbClr val="C00000"/>
                </a:solidFill>
              </a:rPr>
              <a:t>稳定地运行</a:t>
            </a:r>
            <a:r>
              <a:rPr lang="zh-CN" altLang="en-US" dirty="0"/>
              <a:t>。 </a:t>
            </a:r>
            <a:endParaRPr lang="en-US" altLang="zh-CN" sz="1600" dirty="0">
              <a:latin typeface="微软雅黑" panose="020B0503020204020204" pitchFamily="34" charset="-122"/>
              <a:ea typeface="微软雅黑" panose="020B0503020204020204" pitchFamily="34" charset="-122"/>
            </a:endParaRPr>
          </a:p>
        </p:txBody>
      </p:sp>
      <p:sp>
        <p:nvSpPr>
          <p:cNvPr id="3" name="箭头: 下 2">
            <a:extLst>
              <a:ext uri="{FF2B5EF4-FFF2-40B4-BE49-F238E27FC236}">
                <a16:creationId xmlns:a16="http://schemas.microsoft.com/office/drawing/2014/main" id="{939ECD0D-F0A3-8C0E-B852-54BF601FF6D6}"/>
              </a:ext>
            </a:extLst>
          </p:cNvPr>
          <p:cNvSpPr/>
          <p:nvPr/>
        </p:nvSpPr>
        <p:spPr>
          <a:xfrm>
            <a:off x="2482734" y="5301208"/>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71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平台搭建</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401A578-E11A-A0F8-F893-111D65E2B13B}"/>
              </a:ext>
            </a:extLst>
          </p:cNvPr>
          <p:cNvPicPr>
            <a:picLocks noChangeAspect="1"/>
          </p:cNvPicPr>
          <p:nvPr/>
        </p:nvPicPr>
        <p:blipFill>
          <a:blip r:embed="rId3"/>
          <a:stretch>
            <a:fillRect/>
          </a:stretch>
        </p:blipFill>
        <p:spPr>
          <a:xfrm>
            <a:off x="1432360" y="1632420"/>
            <a:ext cx="9327280" cy="3467834"/>
          </a:xfrm>
          <a:prstGeom prst="rect">
            <a:avLst/>
          </a:prstGeom>
        </p:spPr>
      </p:pic>
      <p:sp>
        <p:nvSpPr>
          <p:cNvPr id="27" name="文本框 26">
            <a:extLst>
              <a:ext uri="{FF2B5EF4-FFF2-40B4-BE49-F238E27FC236}">
                <a16:creationId xmlns:a16="http://schemas.microsoft.com/office/drawing/2014/main" id="{43AD3853-98CA-15F7-AFD7-B75099C01D91}"/>
              </a:ext>
            </a:extLst>
          </p:cNvPr>
          <p:cNvSpPr txBox="1"/>
          <p:nvPr/>
        </p:nvSpPr>
        <p:spPr>
          <a:xfrm>
            <a:off x="1432360" y="5265204"/>
            <a:ext cx="9327280" cy="1156855"/>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latinLnBrk="1">
              <a:lnSpc>
                <a:spcPct val="15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r>
              <a:rPr lang="zh-CN" altLang="en-US" dirty="0"/>
              <a:t>系统运行的基本流程为：驾驶员在驾驶位上，按住触发器</a:t>
            </a:r>
            <a:r>
              <a:rPr lang="zh-CN" altLang="en-US" dirty="0">
                <a:solidFill>
                  <a:srgbClr val="C00000"/>
                </a:solidFill>
              </a:rPr>
              <a:t>（录音开始）</a:t>
            </a:r>
            <a:r>
              <a:rPr lang="zh-CN" altLang="en-US" dirty="0"/>
              <a:t>说出命令词，结束后松开触发器</a:t>
            </a:r>
            <a:r>
              <a:rPr lang="zh-CN" altLang="en-US" dirty="0">
                <a:solidFill>
                  <a:srgbClr val="C00000"/>
                </a:solidFill>
              </a:rPr>
              <a:t>（录音结束）</a:t>
            </a:r>
            <a:r>
              <a:rPr lang="zh-CN" altLang="en-US" dirty="0"/>
              <a:t>，麦克风阵列将音频传输至</a:t>
            </a:r>
            <a:r>
              <a:rPr lang="en-US" altLang="zh-CN" dirty="0"/>
              <a:t>TX2</a:t>
            </a:r>
            <a:r>
              <a:rPr lang="zh-CN" altLang="en-US" dirty="0"/>
              <a:t>进行处理，处理结果经车载局域网传输给车载</a:t>
            </a:r>
            <a:r>
              <a:rPr lang="en-US" altLang="zh-CN" dirty="0"/>
              <a:t>ARHUD</a:t>
            </a:r>
            <a:r>
              <a:rPr lang="zh-CN" altLang="en-US" dirty="0"/>
              <a:t>，并在车前窗上的特定区域显示，同时播放语音给予驾驶员反馈。</a:t>
            </a:r>
          </a:p>
        </p:txBody>
      </p:sp>
    </p:spTree>
    <p:extLst>
      <p:ext uri="{BB962C8B-B14F-4D97-AF65-F5344CB8AC3E}">
        <p14:creationId xmlns:p14="http://schemas.microsoft.com/office/powerpoint/2010/main" val="4199882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5E6CC5E-2098-A365-5822-E135451C2DCB}"/>
              </a:ext>
            </a:extLst>
          </p:cNvPr>
          <p:cNvPicPr>
            <a:picLocks noChangeAspect="1"/>
          </p:cNvPicPr>
          <p:nvPr/>
        </p:nvPicPr>
        <p:blipFill>
          <a:blip r:embed="rId3"/>
          <a:stretch>
            <a:fillRect/>
          </a:stretch>
        </p:blipFill>
        <p:spPr>
          <a:xfrm>
            <a:off x="192082" y="1424477"/>
            <a:ext cx="3635664" cy="5176668"/>
          </a:xfrm>
          <a:prstGeom prst="rect">
            <a:avLst/>
          </a:prstGeom>
        </p:spPr>
      </p:pic>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BA215818-56AB-6CFE-D55E-1E93A152319C}"/>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2.3 </a:t>
            </a:r>
            <a:r>
              <a:rPr lang="zh-CN" altLang="en-US" sz="2000" dirty="0">
                <a:solidFill>
                  <a:schemeClr val="accent1"/>
                </a:solidFill>
                <a:latin typeface="微软雅黑" panose="020B0503020204020204" pitchFamily="34" charset="-122"/>
                <a:ea typeface="微软雅黑" panose="020B0503020204020204" pitchFamily="34" charset="-122"/>
              </a:rPr>
              <a:t>面向车载嵌入式设备的本地智能语音对话系统（第</a:t>
            </a:r>
            <a:r>
              <a:rPr lang="en-US" altLang="zh-CN" sz="2000" dirty="0">
                <a:solidFill>
                  <a:schemeClr val="accent1"/>
                </a:solidFill>
                <a:latin typeface="微软雅黑" panose="020B0503020204020204" pitchFamily="34" charset="-122"/>
                <a:ea typeface="微软雅黑" panose="020B0503020204020204" pitchFamily="34" charset="-122"/>
              </a:rPr>
              <a:t>5</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系统测试</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1508D68-A762-AED1-CF94-64DBDA9B9139}"/>
              </a:ext>
            </a:extLst>
          </p:cNvPr>
          <p:cNvSpPr txBox="1"/>
          <p:nvPr/>
        </p:nvSpPr>
        <p:spPr>
          <a:xfrm>
            <a:off x="4111176" y="3530580"/>
            <a:ext cx="7870244" cy="1987852"/>
          </a:xfrm>
          <a:prstGeom prst="rect">
            <a:avLst/>
          </a:prstGeom>
          <a:noFill/>
          <a:ln w="19050">
            <a:solidFill>
              <a:schemeClr val="accent6">
                <a:lumMod val="50000"/>
              </a:schemeClr>
            </a:solidFill>
          </a:ln>
        </p:spPr>
        <p:txBody>
          <a:bodyPr wrap="square" rtlCol="0">
            <a:spAutoFit/>
          </a:bodyPr>
          <a:lstStyle>
            <a:defPPr>
              <a:defRPr lang="zh-CN"/>
            </a:defPPr>
            <a:lvl1pPr marL="0" indent="0" algn="just" eaLnBrk="1" latinLnBrk="1">
              <a:lnSpc>
                <a:spcPct val="130000"/>
              </a:lnSpc>
              <a:buFont typeface="Wingdings" panose="05000000000000000000" pitchFamily="2" charset="2"/>
              <a:buNone/>
              <a:defRPr sz="1600">
                <a:latin typeface="微软雅黑" panose="020B0503020204020204" pitchFamily="34" charset="-122"/>
                <a:ea typeface="微软雅黑" panose="020B0503020204020204" pitchFamily="34" charset="-122"/>
              </a:defRPr>
            </a:lvl1pPr>
          </a:lstStyle>
          <a:p>
            <a:pPr marL="285750" indent="-285750">
              <a:lnSpc>
                <a:spcPct val="200000"/>
              </a:lnSpc>
              <a:buFont typeface="Wingdings" panose="05000000000000000000" pitchFamily="2" charset="2"/>
              <a:buChar char="Ø"/>
            </a:pPr>
            <a:r>
              <a:rPr lang="zh-CN" altLang="en-US" dirty="0"/>
              <a:t>通过率：</a:t>
            </a:r>
            <a:r>
              <a:rPr lang="en-US" altLang="zh-CN" dirty="0">
                <a:solidFill>
                  <a:srgbClr val="C00000"/>
                </a:solidFill>
              </a:rPr>
              <a:t>97%</a:t>
            </a:r>
            <a:r>
              <a:rPr lang="zh-CN" altLang="en-US" dirty="0"/>
              <a:t>。超过近年文献</a:t>
            </a:r>
            <a:r>
              <a:rPr lang="en-US" altLang="zh-CN" dirty="0"/>
              <a:t>[3]</a:t>
            </a:r>
            <a:r>
              <a:rPr lang="zh-CN" altLang="en-US" dirty="0"/>
              <a:t>提出的车载语音系统（</a:t>
            </a:r>
            <a:r>
              <a:rPr lang="en-US" altLang="zh-CN" dirty="0"/>
              <a:t>95%</a:t>
            </a:r>
            <a:r>
              <a:rPr lang="zh-CN" altLang="en-US" dirty="0"/>
              <a:t>）和文献</a:t>
            </a:r>
            <a:r>
              <a:rPr lang="en-US" altLang="zh-CN" dirty="0"/>
              <a:t>[93]</a:t>
            </a:r>
            <a:r>
              <a:rPr lang="zh-CN" altLang="en-US" dirty="0"/>
              <a:t>提出的多任务人机对话系统（</a:t>
            </a:r>
            <a:r>
              <a:rPr lang="en-US" altLang="zh-CN" dirty="0"/>
              <a:t>93%</a:t>
            </a:r>
            <a:r>
              <a:rPr lang="zh-CN" altLang="en-US" dirty="0"/>
              <a:t>）；</a:t>
            </a:r>
            <a:endParaRPr lang="en-US" altLang="zh-CN" dirty="0"/>
          </a:p>
          <a:p>
            <a:pPr marL="285750" indent="-285750">
              <a:lnSpc>
                <a:spcPct val="200000"/>
              </a:lnSpc>
              <a:buFont typeface="Wingdings" panose="05000000000000000000" pitchFamily="2" charset="2"/>
              <a:buChar char="Ø"/>
            </a:pPr>
            <a:r>
              <a:rPr lang="zh-CN" altLang="en-US" dirty="0"/>
              <a:t>平均响应时间：对话系统为</a:t>
            </a:r>
            <a:r>
              <a:rPr lang="en-US" altLang="zh-CN" dirty="0">
                <a:solidFill>
                  <a:srgbClr val="C00000"/>
                </a:solidFill>
              </a:rPr>
              <a:t>0.33s</a:t>
            </a:r>
            <a:r>
              <a:rPr lang="zh-CN" altLang="en-US" dirty="0"/>
              <a:t>，</a:t>
            </a:r>
            <a:r>
              <a:rPr lang="en-US" altLang="zh-CN" dirty="0"/>
              <a:t>ARHUD</a:t>
            </a:r>
            <a:r>
              <a:rPr lang="zh-CN" altLang="en-US" dirty="0"/>
              <a:t>为</a:t>
            </a:r>
            <a:r>
              <a:rPr lang="en-US" altLang="zh-CN" dirty="0">
                <a:solidFill>
                  <a:srgbClr val="C00000"/>
                </a:solidFill>
              </a:rPr>
              <a:t>1.87s</a:t>
            </a:r>
            <a:r>
              <a:rPr lang="zh-CN" altLang="en-US" dirty="0"/>
              <a:t>。优于近年文献</a:t>
            </a:r>
            <a:r>
              <a:rPr lang="en-US" altLang="zh-CN" dirty="0"/>
              <a:t>[94]</a:t>
            </a:r>
            <a:r>
              <a:rPr lang="zh-CN" altLang="en-US" dirty="0"/>
              <a:t>提出的人车对话系统（百万级数据库，</a:t>
            </a:r>
            <a:r>
              <a:rPr lang="en-US" altLang="zh-CN" dirty="0"/>
              <a:t>&lt;5s</a:t>
            </a:r>
            <a:r>
              <a:rPr lang="zh-CN" altLang="en-US" dirty="0"/>
              <a:t>）和文献</a:t>
            </a:r>
            <a:r>
              <a:rPr lang="en-US" altLang="zh-CN" dirty="0"/>
              <a:t>[95]</a:t>
            </a:r>
            <a:r>
              <a:rPr lang="zh-CN" altLang="en-US" dirty="0"/>
              <a:t>提出的人机交互系统（</a:t>
            </a:r>
            <a:r>
              <a:rPr lang="en-US" altLang="zh-CN" dirty="0"/>
              <a:t>&lt;3s</a:t>
            </a:r>
            <a:r>
              <a:rPr lang="zh-CN" altLang="en-US" dirty="0"/>
              <a:t>）。</a:t>
            </a:r>
          </a:p>
        </p:txBody>
      </p:sp>
      <p:pic>
        <p:nvPicPr>
          <p:cNvPr id="15" name="图片 14" descr="文本&#10;&#10;低可信度描述已自动生成">
            <a:extLst>
              <a:ext uri="{FF2B5EF4-FFF2-40B4-BE49-F238E27FC236}">
                <a16:creationId xmlns:a16="http://schemas.microsoft.com/office/drawing/2014/main" id="{B8431069-C8CD-1A37-2360-BEC30F8EC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5481" y="1436270"/>
            <a:ext cx="3165939" cy="1992730"/>
          </a:xfrm>
          <a:prstGeom prst="rect">
            <a:avLst/>
          </a:prstGeom>
        </p:spPr>
      </p:pic>
      <p:pic>
        <p:nvPicPr>
          <p:cNvPr id="17" name="图片 16" descr="文本&#10;&#10;描述已自动生成">
            <a:extLst>
              <a:ext uri="{FF2B5EF4-FFF2-40B4-BE49-F238E27FC236}">
                <a16:creationId xmlns:a16="http://schemas.microsoft.com/office/drawing/2014/main" id="{49BB5FE2-7233-D910-3D1A-49D33AE90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176" y="1436269"/>
            <a:ext cx="3165939" cy="1992730"/>
          </a:xfrm>
          <a:prstGeom prst="rect">
            <a:avLst/>
          </a:prstGeom>
        </p:spPr>
      </p:pic>
      <p:sp>
        <p:nvSpPr>
          <p:cNvPr id="19" name="文本框 18">
            <a:extLst>
              <a:ext uri="{FF2B5EF4-FFF2-40B4-BE49-F238E27FC236}">
                <a16:creationId xmlns:a16="http://schemas.microsoft.com/office/drawing/2014/main" id="{1F47ABFA-9EA9-F97D-1658-1D9D27438BD3}"/>
              </a:ext>
            </a:extLst>
          </p:cNvPr>
          <p:cNvSpPr txBox="1"/>
          <p:nvPr/>
        </p:nvSpPr>
        <p:spPr>
          <a:xfrm>
            <a:off x="4992678" y="5523029"/>
            <a:ext cx="5980103" cy="1078116"/>
          </a:xfrm>
          <a:prstGeom prst="rect">
            <a:avLst/>
          </a:prstGeom>
          <a:noFill/>
        </p:spPr>
        <p:txBody>
          <a:bodyPr wrap="square">
            <a:spAutoFit/>
          </a:bodyPr>
          <a:lstStyle/>
          <a:p>
            <a:pPr algn="just" eaLnBrk="1">
              <a:lnSpc>
                <a:spcPct val="150000"/>
              </a:lnSpc>
            </a:pPr>
            <a:r>
              <a:rPr lang="en-US" altLang="zh-CN" sz="1100" dirty="0">
                <a:latin typeface="微软雅黑" panose="020B0503020204020204" pitchFamily="34" charset="-122"/>
                <a:ea typeface="微软雅黑" panose="020B0503020204020204" pitchFamily="34" charset="-122"/>
              </a:rPr>
              <a:t> [3] </a:t>
            </a:r>
            <a:r>
              <a:rPr lang="zh-CN" altLang="zh-CN" sz="1100" dirty="0">
                <a:latin typeface="微软雅黑" panose="020B0503020204020204" pitchFamily="34" charset="-122"/>
                <a:ea typeface="微软雅黑" panose="020B0503020204020204" pitchFamily="34" charset="-122"/>
              </a:rPr>
              <a:t>陈艳华</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基于智能交互的车载语音系统的设计与实现</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北京</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北京交通大学</a:t>
            </a:r>
            <a:r>
              <a:rPr lang="en-US" altLang="zh-CN" sz="1100" dirty="0">
                <a:latin typeface="微软雅黑" panose="020B0503020204020204" pitchFamily="34" charset="-122"/>
                <a:ea typeface="微软雅黑" panose="020B0503020204020204" pitchFamily="34" charset="-122"/>
              </a:rPr>
              <a:t>, 2020: 1-2.</a:t>
            </a:r>
          </a:p>
          <a:p>
            <a:pPr lvl="0" algn="just">
              <a:lnSpc>
                <a:spcPct val="150000"/>
              </a:lnSpc>
              <a:buSzPts val="1050"/>
            </a:pPr>
            <a:r>
              <a:rPr lang="en-US" altLang="zh-CN" sz="1100" dirty="0">
                <a:latin typeface="微软雅黑" panose="020B0503020204020204" pitchFamily="34" charset="-122"/>
                <a:ea typeface="微软雅黑" panose="020B0503020204020204" pitchFamily="34" charset="-122"/>
              </a:rPr>
              <a:t>[93]</a:t>
            </a:r>
            <a:r>
              <a:rPr lang="zh-CN" altLang="zh-CN" sz="1100" dirty="0">
                <a:latin typeface="微软雅黑" panose="020B0503020204020204" pitchFamily="34" charset="-122"/>
                <a:ea typeface="微软雅黑" panose="020B0503020204020204" pitchFamily="34" charset="-122"/>
              </a:rPr>
              <a:t>张艺凡</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多任务人机对话系统的设计与实现</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北京</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北京邮电大学</a:t>
            </a:r>
            <a:r>
              <a:rPr lang="en-US" altLang="zh-CN" sz="1100" dirty="0">
                <a:latin typeface="微软雅黑" panose="020B0503020204020204" pitchFamily="34" charset="-122"/>
                <a:ea typeface="微软雅黑" panose="020B0503020204020204" pitchFamily="34" charset="-122"/>
              </a:rPr>
              <a:t>, 2020: 66-67.</a:t>
            </a:r>
            <a:endParaRPr lang="zh-CN" altLang="zh-CN" sz="1100" dirty="0">
              <a:latin typeface="微软雅黑" panose="020B0503020204020204" pitchFamily="34" charset="-122"/>
              <a:ea typeface="微软雅黑" panose="020B0503020204020204" pitchFamily="34" charset="-122"/>
            </a:endParaRPr>
          </a:p>
          <a:p>
            <a:pPr lvl="0" algn="just">
              <a:lnSpc>
                <a:spcPct val="150000"/>
              </a:lnSpc>
              <a:buSzPts val="1050"/>
            </a:pPr>
            <a:r>
              <a:rPr lang="en-US" altLang="zh-CN" sz="1100" dirty="0">
                <a:latin typeface="微软雅黑" panose="020B0503020204020204" pitchFamily="34" charset="-122"/>
                <a:ea typeface="微软雅黑" panose="020B0503020204020204" pitchFamily="34" charset="-122"/>
              </a:rPr>
              <a:t>[94]</a:t>
            </a:r>
            <a:r>
              <a:rPr lang="zh-CN" altLang="zh-CN" sz="1100" dirty="0">
                <a:latin typeface="微软雅黑" panose="020B0503020204020204" pitchFamily="34" charset="-122"/>
                <a:ea typeface="微软雅黑" panose="020B0503020204020204" pitchFamily="34" charset="-122"/>
              </a:rPr>
              <a:t>于洪江</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基于汽车知识库的人机对话系统</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长春</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吉林大学</a:t>
            </a:r>
            <a:r>
              <a:rPr lang="en-US" altLang="zh-CN" sz="1100" dirty="0">
                <a:latin typeface="微软雅黑" panose="020B0503020204020204" pitchFamily="34" charset="-122"/>
                <a:ea typeface="微软雅黑" panose="020B0503020204020204" pitchFamily="34" charset="-122"/>
              </a:rPr>
              <a:t>, 2020: 52-53.</a:t>
            </a:r>
            <a:endParaRPr lang="zh-CN" altLang="zh-CN" sz="1100" dirty="0">
              <a:latin typeface="微软雅黑" panose="020B0503020204020204" pitchFamily="34" charset="-122"/>
              <a:ea typeface="微软雅黑" panose="020B0503020204020204" pitchFamily="34" charset="-122"/>
            </a:endParaRPr>
          </a:p>
          <a:p>
            <a:pPr>
              <a:lnSpc>
                <a:spcPct val="150000"/>
              </a:lnSpc>
            </a:pPr>
            <a:r>
              <a:rPr lang="en-US" altLang="zh-CN" sz="1100" dirty="0">
                <a:latin typeface="微软雅黑" panose="020B0503020204020204" pitchFamily="34" charset="-122"/>
                <a:ea typeface="微软雅黑" panose="020B0503020204020204" pitchFamily="34" charset="-122"/>
              </a:rPr>
              <a:t>[95]</a:t>
            </a:r>
            <a:r>
              <a:rPr lang="zh-CN" altLang="zh-CN" sz="1100" dirty="0">
                <a:latin typeface="微软雅黑" panose="020B0503020204020204" pitchFamily="34" charset="-122"/>
                <a:ea typeface="微软雅黑" panose="020B0503020204020204" pitchFamily="34" charset="-122"/>
              </a:rPr>
              <a:t>王磊</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基于语义的人机交互系统设计</a:t>
            </a:r>
            <a:r>
              <a:rPr lang="en-US" altLang="zh-CN" sz="1100" dirty="0">
                <a:latin typeface="微软雅黑" panose="020B0503020204020204" pitchFamily="34" charset="-122"/>
                <a:ea typeface="微软雅黑" panose="020B0503020204020204" pitchFamily="34" charset="-122"/>
              </a:rPr>
              <a:t>[D]. </a:t>
            </a:r>
            <a:r>
              <a:rPr lang="zh-CN" altLang="zh-CN" sz="1100" dirty="0">
                <a:latin typeface="微软雅黑" panose="020B0503020204020204" pitchFamily="34" charset="-122"/>
                <a:ea typeface="微软雅黑" panose="020B0503020204020204" pitchFamily="34" charset="-122"/>
              </a:rPr>
              <a:t>西安</a:t>
            </a:r>
            <a:r>
              <a:rPr lang="en-US" altLang="zh-CN" sz="1100" dirty="0">
                <a:latin typeface="微软雅黑" panose="020B0503020204020204" pitchFamily="34" charset="-122"/>
                <a:ea typeface="微软雅黑" panose="020B0503020204020204" pitchFamily="34" charset="-122"/>
              </a:rPr>
              <a:t>: </a:t>
            </a:r>
            <a:r>
              <a:rPr lang="zh-CN" altLang="zh-CN" sz="1100" dirty="0">
                <a:latin typeface="微软雅黑" panose="020B0503020204020204" pitchFamily="34" charset="-122"/>
                <a:ea typeface="微软雅黑" panose="020B0503020204020204" pitchFamily="34" charset="-122"/>
              </a:rPr>
              <a:t>西北大学</a:t>
            </a:r>
            <a:r>
              <a:rPr lang="en-US" altLang="zh-CN" sz="1100" dirty="0">
                <a:latin typeface="微软雅黑" panose="020B0503020204020204" pitchFamily="34" charset="-122"/>
                <a:ea typeface="微软雅黑" panose="020B0503020204020204" pitchFamily="34" charset="-122"/>
              </a:rPr>
              <a:t>, 2021: 64-65.</a:t>
            </a:r>
          </a:p>
        </p:txBody>
      </p:sp>
      <p:sp>
        <p:nvSpPr>
          <p:cNvPr id="2" name="箭头: 下 1">
            <a:extLst>
              <a:ext uri="{FF2B5EF4-FFF2-40B4-BE49-F238E27FC236}">
                <a16:creationId xmlns:a16="http://schemas.microsoft.com/office/drawing/2014/main" id="{0557841C-9F0B-E089-122F-1EF22B00B15D}"/>
              </a:ext>
            </a:extLst>
          </p:cNvPr>
          <p:cNvSpPr/>
          <p:nvPr/>
        </p:nvSpPr>
        <p:spPr>
          <a:xfrm rot="16200000">
            <a:off x="3666099" y="4359609"/>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945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994961" y="3012709"/>
            <a:ext cx="3785682"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总结与展望</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总结与展望</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sp>
        <p:nvSpPr>
          <p:cNvPr id="11" name="流程图: 手动输入 10">
            <a:extLst>
              <a:ext uri="{FF2B5EF4-FFF2-40B4-BE49-F238E27FC236}">
                <a16:creationId xmlns:a16="http://schemas.microsoft.com/office/drawing/2014/main" id="{8EF10B2F-32CB-A19C-11FD-AD19BC4D78A2}"/>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813877"/>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r>
              <a:rPr lang="en-US" altLang="zh-CN" sz="2000" dirty="0">
                <a:solidFill>
                  <a:schemeClr val="accent1"/>
                </a:solidFill>
                <a:latin typeface="微软雅黑" panose="020B0503020204020204" pitchFamily="34" charset="-122"/>
                <a:ea typeface="微软雅黑" panose="020B0503020204020204" pitchFamily="34" charset="-122"/>
              </a:rPr>
              <a:t>3.1 </a:t>
            </a:r>
            <a:r>
              <a:rPr lang="zh-CN" altLang="en-US" sz="2000" dirty="0">
                <a:solidFill>
                  <a:schemeClr val="accent1"/>
                </a:solidFill>
                <a:latin typeface="微软雅黑" panose="020B0503020204020204" pitchFamily="34" charset="-122"/>
                <a:ea typeface="微软雅黑" panose="020B0503020204020204" pitchFamily="34" charset="-122"/>
              </a:rPr>
              <a:t>总结与展望</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5AC42B5F-FBD3-4E27-A3E7-BCA433E10E99}"/>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2411543-BC70-4947-AAD8-3973C63151C6}"/>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sp>
        <p:nvSpPr>
          <p:cNvPr id="32" name="矩形 31">
            <a:extLst>
              <a:ext uri="{FF2B5EF4-FFF2-40B4-BE49-F238E27FC236}">
                <a16:creationId xmlns:a16="http://schemas.microsoft.com/office/drawing/2014/main" id="{0C943CA4-90ED-4340-8962-5A54B1F17417}"/>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D0E9A03-A548-4639-AD06-9F7908F6BC10}"/>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总结与展望</a:t>
            </a:r>
          </a:p>
        </p:txBody>
      </p:sp>
      <p:sp>
        <p:nvSpPr>
          <p:cNvPr id="14" name="流程图: 手动输入 13">
            <a:extLst>
              <a:ext uri="{FF2B5EF4-FFF2-40B4-BE49-F238E27FC236}">
                <a16:creationId xmlns:a16="http://schemas.microsoft.com/office/drawing/2014/main" id="{5675A4AB-BDBF-83BB-81C0-338940339599}"/>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AutoShape 4">
            <a:extLst>
              <a:ext uri="{FF2B5EF4-FFF2-40B4-BE49-F238E27FC236}">
                <a16:creationId xmlns:a16="http://schemas.microsoft.com/office/drawing/2014/main" id="{4B7C3421-76CE-971B-7310-758F118EE8D9}"/>
              </a:ext>
            </a:extLst>
          </p:cNvPr>
          <p:cNvSpPr>
            <a:spLocks noChangeArrowheads="1"/>
          </p:cNvSpPr>
          <p:nvPr/>
        </p:nvSpPr>
        <p:spPr bwMode="auto">
          <a:xfrm>
            <a:off x="185970" y="1424477"/>
            <a:ext cx="67755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总结</a:t>
            </a:r>
          </a:p>
        </p:txBody>
      </p:sp>
      <p:sp>
        <p:nvSpPr>
          <p:cNvPr id="3" name="AutoShape 4">
            <a:extLst>
              <a:ext uri="{FF2B5EF4-FFF2-40B4-BE49-F238E27FC236}">
                <a16:creationId xmlns:a16="http://schemas.microsoft.com/office/drawing/2014/main" id="{B86AB185-F2CA-74C6-6345-B5EE6EBDE6BB}"/>
              </a:ext>
            </a:extLst>
          </p:cNvPr>
          <p:cNvSpPr>
            <a:spLocks noChangeArrowheads="1"/>
          </p:cNvSpPr>
          <p:nvPr/>
        </p:nvSpPr>
        <p:spPr bwMode="auto">
          <a:xfrm>
            <a:off x="6204013" y="1421084"/>
            <a:ext cx="67755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展望</a:t>
            </a:r>
          </a:p>
        </p:txBody>
      </p:sp>
      <p:grpSp>
        <p:nvGrpSpPr>
          <p:cNvPr id="16" name="组合 15">
            <a:extLst>
              <a:ext uri="{FF2B5EF4-FFF2-40B4-BE49-F238E27FC236}">
                <a16:creationId xmlns:a16="http://schemas.microsoft.com/office/drawing/2014/main" id="{257189DC-8A63-D9D4-A01B-E09ABE4CCB14}"/>
              </a:ext>
            </a:extLst>
          </p:cNvPr>
          <p:cNvGrpSpPr/>
          <p:nvPr/>
        </p:nvGrpSpPr>
        <p:grpSpPr>
          <a:xfrm>
            <a:off x="324721" y="1962132"/>
            <a:ext cx="5663263" cy="3957622"/>
            <a:chOff x="324721" y="1962132"/>
            <a:chExt cx="5663263" cy="3957622"/>
          </a:xfrm>
        </p:grpSpPr>
        <p:sp>
          <p:nvSpPr>
            <p:cNvPr id="26" name="文本框 25">
              <a:extLst>
                <a:ext uri="{FF2B5EF4-FFF2-40B4-BE49-F238E27FC236}">
                  <a16:creationId xmlns:a16="http://schemas.microsoft.com/office/drawing/2014/main" id="{D6ADA3F8-69C4-4B5E-AA7E-072C51B9A143}"/>
                </a:ext>
              </a:extLst>
            </p:cNvPr>
            <p:cNvSpPr txBox="1"/>
            <p:nvPr/>
          </p:nvSpPr>
          <p:spPr>
            <a:xfrm>
              <a:off x="659399" y="1962132"/>
              <a:ext cx="5328585" cy="3957622"/>
            </a:xfrm>
            <a:prstGeom prst="rect">
              <a:avLst/>
            </a:prstGeom>
            <a:noFill/>
            <a:ln w="19050">
              <a:noFill/>
            </a:ln>
          </p:spPr>
          <p:txBody>
            <a:bodyPr wrap="square" rtlCol="0">
              <a:spAutoFit/>
            </a:bodyPr>
            <a:lstStyle>
              <a:defPPr>
                <a:defRPr lang="zh-CN"/>
              </a:defPPr>
              <a:lvl1pPr marL="285750" indent="-285750" algn="just" eaLnBrk="1" latinLnBrk="1">
                <a:lnSpc>
                  <a:spcPct val="20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buNone/>
              </a:pPr>
              <a:r>
                <a:rPr lang="zh-CN" altLang="en-US" dirty="0"/>
                <a:t>针对基于深度编</a:t>
              </a:r>
              <a:r>
                <a:rPr lang="en-US" altLang="zh-CN" dirty="0"/>
                <a:t>—</a:t>
              </a:r>
              <a:r>
                <a:rPr lang="zh-CN" altLang="en-US" dirty="0"/>
                <a:t>解码器的模型参数量庞大的问题，提出了一种基于残差分组线性变换的解码器结构。</a:t>
              </a:r>
              <a:endParaRPr lang="en-US" altLang="zh-CN" dirty="0"/>
            </a:p>
            <a:p>
              <a:pPr marL="0" indent="0">
                <a:buNone/>
              </a:pPr>
              <a:endParaRPr lang="en-US" altLang="zh-CN" dirty="0"/>
            </a:p>
            <a:p>
              <a:pPr marL="0" indent="0">
                <a:buNone/>
              </a:pPr>
              <a:r>
                <a:rPr lang="zh-CN" altLang="en-US" dirty="0"/>
                <a:t>针对基于显式联合建模的模型交互能力不足的问题，提出了一种基于标签感知的图交互模型。</a:t>
              </a:r>
              <a:endParaRPr lang="en-US" altLang="zh-CN" dirty="0"/>
            </a:p>
            <a:p>
              <a:pPr marL="0" indent="0">
                <a:buNone/>
              </a:pPr>
              <a:endParaRPr lang="en-US" altLang="zh-CN" dirty="0"/>
            </a:p>
            <a:p>
              <a:pPr marL="0" indent="0">
                <a:buNone/>
              </a:pPr>
              <a:r>
                <a:rPr lang="zh-CN" altLang="en-US" dirty="0"/>
                <a:t>针对“云</a:t>
              </a:r>
              <a:r>
                <a:rPr lang="en-US" altLang="zh-CN" dirty="0"/>
                <a:t>—</a:t>
              </a:r>
              <a:r>
                <a:rPr lang="zh-CN" altLang="en-US" dirty="0"/>
                <a:t>端”方式存在数据安全隐患的问题，搭建了面向车载嵌入式设备的本地智能语音对话系统。</a:t>
              </a:r>
              <a:endParaRPr lang="en-US" altLang="zh-CN" dirty="0"/>
            </a:p>
          </p:txBody>
        </p:sp>
        <p:sp>
          <p:nvSpPr>
            <p:cNvPr id="27" name="AutoShape 21">
              <a:extLst>
                <a:ext uri="{FF2B5EF4-FFF2-40B4-BE49-F238E27FC236}">
                  <a16:creationId xmlns:a16="http://schemas.microsoft.com/office/drawing/2014/main" id="{25934045-81BF-4905-872E-1B0D067B5FD6}"/>
                </a:ext>
              </a:extLst>
            </p:cNvPr>
            <p:cNvSpPr>
              <a:spLocks noChangeArrowheads="1"/>
            </p:cNvSpPr>
            <p:nvPr/>
          </p:nvSpPr>
          <p:spPr bwMode="auto">
            <a:xfrm rot="5400000">
              <a:off x="325038" y="2254965"/>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
          <p:nvSpPr>
            <p:cNvPr id="28" name="AutoShape 21">
              <a:extLst>
                <a:ext uri="{FF2B5EF4-FFF2-40B4-BE49-F238E27FC236}">
                  <a16:creationId xmlns:a16="http://schemas.microsoft.com/office/drawing/2014/main" id="{7BD9CC19-1E49-4C5E-A558-3C4915D64BE8}"/>
                </a:ext>
              </a:extLst>
            </p:cNvPr>
            <p:cNvSpPr>
              <a:spLocks noChangeArrowheads="1"/>
            </p:cNvSpPr>
            <p:nvPr/>
          </p:nvSpPr>
          <p:spPr bwMode="auto">
            <a:xfrm rot="5400000">
              <a:off x="325038" y="3740918"/>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
          <p:nvSpPr>
            <p:cNvPr id="29" name="AutoShape 21">
              <a:extLst>
                <a:ext uri="{FF2B5EF4-FFF2-40B4-BE49-F238E27FC236}">
                  <a16:creationId xmlns:a16="http://schemas.microsoft.com/office/drawing/2014/main" id="{42B4CDDE-8307-475B-B7F3-A6E69B3F69EF}"/>
                </a:ext>
              </a:extLst>
            </p:cNvPr>
            <p:cNvSpPr>
              <a:spLocks noChangeArrowheads="1"/>
            </p:cNvSpPr>
            <p:nvPr/>
          </p:nvSpPr>
          <p:spPr bwMode="auto">
            <a:xfrm rot="5400000">
              <a:off x="325038" y="5226871"/>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grpSp>
      <p:cxnSp>
        <p:nvCxnSpPr>
          <p:cNvPr id="4" name="直接连接符 3">
            <a:extLst>
              <a:ext uri="{FF2B5EF4-FFF2-40B4-BE49-F238E27FC236}">
                <a16:creationId xmlns:a16="http://schemas.microsoft.com/office/drawing/2014/main" id="{A43FEB00-8E4B-40AA-38EF-65C4B583AD22}"/>
              </a:ext>
            </a:extLst>
          </p:cNvPr>
          <p:cNvCxnSpPr>
            <a:cxnSpLocks/>
          </p:cNvCxnSpPr>
          <p:nvPr/>
        </p:nvCxnSpPr>
        <p:spPr>
          <a:xfrm flipV="1">
            <a:off x="6096000" y="1962132"/>
            <a:ext cx="0" cy="4131164"/>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FAEB7DD-1989-BA98-0EDC-2FA5D179E2C1}"/>
              </a:ext>
            </a:extLst>
          </p:cNvPr>
          <p:cNvSpPr txBox="1"/>
          <p:nvPr/>
        </p:nvSpPr>
        <p:spPr>
          <a:xfrm>
            <a:off x="6630439" y="2454575"/>
            <a:ext cx="5328585" cy="2972737"/>
          </a:xfrm>
          <a:prstGeom prst="rect">
            <a:avLst/>
          </a:prstGeom>
          <a:noFill/>
          <a:ln w="19050">
            <a:noFill/>
          </a:ln>
        </p:spPr>
        <p:txBody>
          <a:bodyPr wrap="square" rtlCol="0">
            <a:spAutoFit/>
          </a:bodyPr>
          <a:lstStyle>
            <a:defPPr>
              <a:defRPr lang="zh-CN"/>
            </a:defPPr>
            <a:lvl1pPr marL="285750" indent="-285750" algn="just" eaLnBrk="1" latinLnBrk="1">
              <a:lnSpc>
                <a:spcPct val="20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marL="0" indent="0">
              <a:buNone/>
            </a:pPr>
            <a:r>
              <a:rPr lang="zh-CN" altLang="en-US" dirty="0"/>
              <a:t>流式自动语音识别。下一步可以考虑使用分块技术对编码 器中的注意力机制进行优化，以建立当前输入时刻语音帧和历史信息之间的联系， 从而实现流式的自动语音识别。 </a:t>
            </a:r>
            <a:endParaRPr lang="en-US" altLang="zh-CN" dirty="0"/>
          </a:p>
          <a:p>
            <a:pPr marL="0" indent="0">
              <a:buNone/>
            </a:pPr>
            <a:endParaRPr lang="en-US" altLang="zh-CN" dirty="0"/>
          </a:p>
          <a:p>
            <a:pPr marL="0" indent="0">
              <a:buNone/>
            </a:pPr>
            <a:r>
              <a:rPr lang="zh-CN" altLang="en-US" dirty="0"/>
              <a:t>非自回归式解码。下一步可以考虑采用非自回归的训练方式对模型进行训练，以进一步提高模型的预测速度。</a:t>
            </a:r>
            <a:endParaRPr lang="en-US" altLang="zh-CN" dirty="0"/>
          </a:p>
        </p:txBody>
      </p:sp>
      <p:sp>
        <p:nvSpPr>
          <p:cNvPr id="22" name="AutoShape 21">
            <a:extLst>
              <a:ext uri="{FF2B5EF4-FFF2-40B4-BE49-F238E27FC236}">
                <a16:creationId xmlns:a16="http://schemas.microsoft.com/office/drawing/2014/main" id="{0349B5F2-D078-5653-FF91-486A289649CD}"/>
              </a:ext>
            </a:extLst>
          </p:cNvPr>
          <p:cNvSpPr>
            <a:spLocks noChangeArrowheads="1"/>
          </p:cNvSpPr>
          <p:nvPr/>
        </p:nvSpPr>
        <p:spPr bwMode="auto">
          <a:xfrm rot="5400000">
            <a:off x="6250027" y="3104647"/>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
        <p:nvSpPr>
          <p:cNvPr id="23" name="AutoShape 21">
            <a:extLst>
              <a:ext uri="{FF2B5EF4-FFF2-40B4-BE49-F238E27FC236}">
                <a16:creationId xmlns:a16="http://schemas.microsoft.com/office/drawing/2014/main" id="{A7F35AA2-2F1F-D88B-6E7E-A0D731F7153C}"/>
              </a:ext>
            </a:extLst>
          </p:cNvPr>
          <p:cNvSpPr>
            <a:spLocks noChangeArrowheads="1"/>
          </p:cNvSpPr>
          <p:nvPr/>
        </p:nvSpPr>
        <p:spPr bwMode="auto">
          <a:xfrm rot="5400000">
            <a:off x="6250027" y="4756143"/>
            <a:ext cx="399415" cy="400050"/>
          </a:xfrm>
          <a:prstGeom prst="diamond">
            <a:avLst/>
          </a:prstGeom>
          <a:solidFill>
            <a:schemeClr val="accent1">
              <a:lumMod val="75000"/>
            </a:schemeClr>
          </a:solidFill>
          <a:ln w="19050" cap="flat" cmpd="sng">
            <a:noFill/>
            <a:miter lim="800000"/>
          </a:ln>
          <a:effectLst>
            <a:outerShdw sy="50000" rotWithShape="0">
              <a:srgbClr val="000000">
                <a:alpha val="50000"/>
              </a:srgbClr>
            </a:outerShdw>
          </a:effectLst>
        </p:spPr>
        <p:txBody>
          <a:bodyPr wrap="none" anchor="ctr"/>
          <a:lstStyle/>
          <a:p>
            <a:endParaRPr lang="zh-CN" altLang="en-US" sz="1800" b="0">
              <a:latin typeface="Arial" panose="020B0604020202020204" pitchFamily="34" charset="0"/>
            </a:endParaRPr>
          </a:p>
        </p:txBody>
      </p:sp>
    </p:spTree>
    <p:extLst>
      <p:ext uri="{BB962C8B-B14F-4D97-AF65-F5344CB8AC3E}">
        <p14:creationId xmlns:p14="http://schemas.microsoft.com/office/powerpoint/2010/main" val="2177342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攻读学位期间的研究成果</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总结与展望</a:t>
            </a:r>
          </a:p>
        </p:txBody>
      </p:sp>
      <p:sp>
        <p:nvSpPr>
          <p:cNvPr id="35" name="文本框 34">
            <a:extLst>
              <a:ext uri="{FF2B5EF4-FFF2-40B4-BE49-F238E27FC236}">
                <a16:creationId xmlns:a16="http://schemas.microsoft.com/office/drawing/2014/main" id="{E380CFC2-3A8F-478E-8265-36CA0F102476}"/>
              </a:ext>
            </a:extLst>
          </p:cNvPr>
          <p:cNvSpPr txBox="1"/>
          <p:nvPr/>
        </p:nvSpPr>
        <p:spPr>
          <a:xfrm>
            <a:off x="227330" y="1910615"/>
            <a:ext cx="11397615" cy="1346522"/>
          </a:xfrm>
          <a:prstGeom prst="rect">
            <a:avLst/>
          </a:prstGeom>
          <a:noFill/>
          <a:ln w="9525">
            <a:noFill/>
          </a:ln>
        </p:spPr>
        <p:txBody>
          <a:bodyPr wrap="square">
            <a:spAutoFit/>
          </a:bodyPr>
          <a:lstStyle/>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LAGIM: A Label-Aware Graph Interaction Model for Joint Multiple Intent Detection and Slot Filling[C]. 2023 35th Chinese Control and Decision Conference, 2023. (</a:t>
            </a:r>
            <a:r>
              <a:rPr lang="zh-CN" altLang="en-US" sz="1400" b="0" dirty="0">
                <a:latin typeface="Arial" panose="020B0604020202020204" pitchFamily="34" charset="0"/>
                <a:ea typeface="微软雅黑" panose="020B0503020204020204" pitchFamily="34" charset="-122"/>
              </a:rPr>
              <a:t>已被 </a:t>
            </a:r>
            <a:r>
              <a:rPr lang="en-US" altLang="zh-CN" sz="1400" b="0" dirty="0">
                <a:latin typeface="Arial" panose="020B0604020202020204" pitchFamily="34" charset="0"/>
                <a:ea typeface="微软雅黑" panose="020B0503020204020204" pitchFamily="34" charset="-122"/>
              </a:rPr>
              <a:t>CCDC </a:t>
            </a:r>
            <a:r>
              <a:rPr lang="zh-CN" altLang="en-US" sz="1400" b="0" dirty="0">
                <a:latin typeface="Arial" panose="020B0604020202020204" pitchFamily="34" charset="0"/>
                <a:ea typeface="微软雅黑" panose="020B0503020204020204" pitchFamily="34" charset="-122"/>
              </a:rPr>
              <a:t>录用</a:t>
            </a:r>
            <a:r>
              <a:rPr lang="en-US" altLang="zh-CN" sz="1400" b="0" dirty="0">
                <a:latin typeface="Arial" panose="020B0604020202020204" pitchFamily="34" charset="0"/>
                <a:ea typeface="微软雅黑" panose="020B0503020204020204" pitchFamily="34" charset="-122"/>
              </a:rPr>
              <a:t>, EI </a:t>
            </a:r>
            <a:r>
              <a:rPr lang="zh-CN" altLang="en-US" sz="1400" b="0" dirty="0">
                <a:latin typeface="Arial" panose="020B0604020202020204" pitchFamily="34" charset="0"/>
                <a:ea typeface="微软雅黑" panose="020B0503020204020204" pitchFamily="34" charset="-122"/>
              </a:rPr>
              <a:t>会议</a:t>
            </a:r>
            <a:r>
              <a:rPr lang="en-US" altLang="zh-CN" sz="1400" b="0" dirty="0">
                <a:latin typeface="Arial" panose="020B0604020202020204" pitchFamily="34" charset="0"/>
                <a:ea typeface="微软雅黑" panose="020B0503020204020204" pitchFamily="34" charset="-122"/>
              </a:rPr>
              <a:t>) </a:t>
            </a:r>
          </a:p>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XXX, 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XXX. Adaptive Mask Based Attention Mechanism for Mandarin Speech Recognition[C]. 2022 34th Chinese Control and Decision Conference, Hefei, China, 2022: 2816-2820. (EI </a:t>
            </a:r>
            <a:r>
              <a:rPr lang="zh-CN" altLang="en-US" sz="1400" b="0" dirty="0">
                <a:latin typeface="Arial" panose="020B0604020202020204" pitchFamily="34" charset="0"/>
                <a:ea typeface="微软雅黑" panose="020B0503020204020204" pitchFamily="34" charset="-122"/>
              </a:rPr>
              <a:t>会 议 </a:t>
            </a:r>
            <a:r>
              <a:rPr lang="en-US" altLang="zh-CN" sz="1400" b="0" dirty="0">
                <a:latin typeface="Arial" panose="020B0604020202020204" pitchFamily="34" charset="0"/>
                <a:ea typeface="微软雅黑" panose="020B0503020204020204" pitchFamily="34" charset="-122"/>
              </a:rPr>
              <a:t>, DOI: 10.1109/CCDC55256.2022.10034196) </a:t>
            </a:r>
            <a:endParaRPr sz="1400" b="0" dirty="0">
              <a:latin typeface="Arial" panose="020B0604020202020204" pitchFamily="34" charset="0"/>
              <a:ea typeface="微软雅黑" panose="020B0503020204020204" pitchFamily="34" charset="-122"/>
            </a:endParaRPr>
          </a:p>
        </p:txBody>
      </p:sp>
      <p:grpSp>
        <p:nvGrpSpPr>
          <p:cNvPr id="42" name="组合 41">
            <a:extLst>
              <a:ext uri="{FF2B5EF4-FFF2-40B4-BE49-F238E27FC236}">
                <a16:creationId xmlns:a16="http://schemas.microsoft.com/office/drawing/2014/main" id="{33B390D1-DFA6-40A9-8B91-B6593AB32220}"/>
              </a:ext>
            </a:extLst>
          </p:cNvPr>
          <p:cNvGrpSpPr/>
          <p:nvPr/>
        </p:nvGrpSpPr>
        <p:grpSpPr>
          <a:xfrm>
            <a:off x="309700" y="1462427"/>
            <a:ext cx="1056805" cy="351747"/>
            <a:chOff x="3683733" y="719272"/>
            <a:chExt cx="1056805" cy="351747"/>
          </a:xfrm>
        </p:grpSpPr>
        <p:sp>
          <p:nvSpPr>
            <p:cNvPr id="43" name="矩形: 棱台 42">
              <a:extLst>
                <a:ext uri="{FF2B5EF4-FFF2-40B4-BE49-F238E27FC236}">
                  <a16:creationId xmlns:a16="http://schemas.microsoft.com/office/drawing/2014/main" id="{3D03A8C5-C518-4020-8CB7-50480CDFE79F}"/>
                </a:ext>
              </a:extLst>
            </p:cNvPr>
            <p:cNvSpPr/>
            <p:nvPr/>
          </p:nvSpPr>
          <p:spPr>
            <a:xfrm>
              <a:off x="3683733" y="719272"/>
              <a:ext cx="1044116" cy="351747"/>
            </a:xfrm>
            <a:prstGeom prst="bevel">
              <a:avLst>
                <a:gd name="adj" fmla="val 8000"/>
              </a:avLst>
            </a:prstGeom>
            <a:gradFill>
              <a:gsLst>
                <a:gs pos="57000">
                  <a:schemeClr val="accent6">
                    <a:lumMod val="40000"/>
                    <a:lumOff val="60000"/>
                  </a:schemeClr>
                </a:gs>
                <a:gs pos="100000">
                  <a:schemeClr val="accent1">
                    <a:lumMod val="5000"/>
                    <a:lumOff val="95000"/>
                  </a:schemeClr>
                </a:gs>
                <a:gs pos="44000">
                  <a:schemeClr val="accent6">
                    <a:lumMod val="60000"/>
                    <a:lumOff val="40000"/>
                  </a:schemeClr>
                </a:gs>
                <a:gs pos="20000">
                  <a:schemeClr val="accent6">
                    <a:lumMod val="75000"/>
                  </a:schemeClr>
                </a:gs>
                <a:gs pos="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D753A9CD-D03D-43EC-ABC9-0483A32C5E03}"/>
                </a:ext>
              </a:extLst>
            </p:cNvPr>
            <p:cNvSpPr txBox="1"/>
            <p:nvPr/>
          </p:nvSpPr>
          <p:spPr>
            <a:xfrm>
              <a:off x="3696421" y="727279"/>
              <a:ext cx="1044117" cy="338554"/>
            </a:xfrm>
            <a:prstGeom prst="rect">
              <a:avLst/>
            </a:prstGeom>
            <a:noFill/>
            <a:ln>
              <a:noFill/>
            </a:ln>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accent1">
                      <a:lumMod val="75000"/>
                    </a:schemeClr>
                  </a:solidFill>
                  <a:latin typeface="碳纤维正粗黑简体" panose="02010601030101010101" pitchFamily="2" charset="-122"/>
                  <a:ea typeface="碳纤维正粗黑简体" panose="02010601030101010101" pitchFamily="2" charset="-122"/>
                </a:rPr>
                <a:t>学术</a:t>
              </a:r>
              <a:r>
                <a:rPr lang="zh-CN" altLang="en-US" sz="1600" b="1" dirty="0">
                  <a:solidFill>
                    <a:schemeClr val="accent1">
                      <a:lumMod val="75000"/>
                    </a:schemeClr>
                  </a:solidFill>
                  <a:latin typeface="碳纤维正粗黑简体" panose="02010601030101010101" pitchFamily="2" charset="-122"/>
                  <a:ea typeface="碳纤维正粗黑简体" panose="02010601030101010101" pitchFamily="2" charset="-122"/>
                </a:rPr>
                <a:t>论文</a:t>
              </a:r>
              <a:endParaRPr kumimoji="0" lang="zh-CN" altLang="en-US" sz="1600" b="1"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endParaRPr>
            </a:p>
          </p:txBody>
        </p:sp>
      </p:grpSp>
      <p:grpSp>
        <p:nvGrpSpPr>
          <p:cNvPr id="11" name="组合 10">
            <a:extLst>
              <a:ext uri="{FF2B5EF4-FFF2-40B4-BE49-F238E27FC236}">
                <a16:creationId xmlns:a16="http://schemas.microsoft.com/office/drawing/2014/main" id="{99F9E781-F5FA-19FA-FE3A-92B4D37FD52B}"/>
              </a:ext>
            </a:extLst>
          </p:cNvPr>
          <p:cNvGrpSpPr/>
          <p:nvPr/>
        </p:nvGrpSpPr>
        <p:grpSpPr>
          <a:xfrm>
            <a:off x="309700" y="3353578"/>
            <a:ext cx="1044117" cy="351747"/>
            <a:chOff x="309700" y="3257273"/>
            <a:chExt cx="1044117" cy="351747"/>
          </a:xfrm>
        </p:grpSpPr>
        <p:sp>
          <p:nvSpPr>
            <p:cNvPr id="47" name="矩形: 棱台 46">
              <a:extLst>
                <a:ext uri="{FF2B5EF4-FFF2-40B4-BE49-F238E27FC236}">
                  <a16:creationId xmlns:a16="http://schemas.microsoft.com/office/drawing/2014/main" id="{FEBCC630-A0D6-4CA8-BA3D-9176C4291974}"/>
                </a:ext>
              </a:extLst>
            </p:cNvPr>
            <p:cNvSpPr/>
            <p:nvPr/>
          </p:nvSpPr>
          <p:spPr>
            <a:xfrm>
              <a:off x="309700" y="3257273"/>
              <a:ext cx="1044116" cy="351747"/>
            </a:xfrm>
            <a:prstGeom prst="bevel">
              <a:avLst>
                <a:gd name="adj" fmla="val 8000"/>
              </a:avLst>
            </a:prstGeom>
            <a:gradFill>
              <a:gsLst>
                <a:gs pos="57000">
                  <a:schemeClr val="accent6">
                    <a:lumMod val="40000"/>
                    <a:lumOff val="60000"/>
                  </a:schemeClr>
                </a:gs>
                <a:gs pos="100000">
                  <a:schemeClr val="accent1">
                    <a:lumMod val="5000"/>
                    <a:lumOff val="95000"/>
                  </a:schemeClr>
                </a:gs>
                <a:gs pos="44000">
                  <a:schemeClr val="accent6">
                    <a:lumMod val="60000"/>
                    <a:lumOff val="40000"/>
                  </a:schemeClr>
                </a:gs>
                <a:gs pos="20000">
                  <a:schemeClr val="accent6">
                    <a:lumMod val="75000"/>
                  </a:schemeClr>
                </a:gs>
                <a:gs pos="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26231415-D1F0-41A7-9A5D-5F199D53472B}"/>
                </a:ext>
              </a:extLst>
            </p:cNvPr>
            <p:cNvSpPr txBox="1"/>
            <p:nvPr/>
          </p:nvSpPr>
          <p:spPr>
            <a:xfrm>
              <a:off x="309700" y="3265280"/>
              <a:ext cx="1044117" cy="338554"/>
            </a:xfrm>
            <a:prstGeom prst="rect">
              <a:avLst/>
            </a:prstGeom>
            <a:noFill/>
            <a:ln>
              <a:noFill/>
            </a:ln>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accent1">
                      <a:lumMod val="75000"/>
                    </a:schemeClr>
                  </a:solidFill>
                  <a:latin typeface="碳纤维正粗黑简体" panose="02010601030101010101" pitchFamily="2" charset="-122"/>
                  <a:ea typeface="碳纤维正粗黑简体" panose="02010601030101010101" pitchFamily="2" charset="-122"/>
                </a:rPr>
                <a:t>发明专利</a:t>
              </a:r>
              <a:endParaRPr kumimoji="0" lang="zh-CN" altLang="en-US" sz="1600" b="1"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endParaRPr>
            </a:p>
          </p:txBody>
        </p:sp>
      </p:grpSp>
      <p:sp>
        <p:nvSpPr>
          <p:cNvPr id="24" name="流程图: 手动输入 23">
            <a:extLst>
              <a:ext uri="{FF2B5EF4-FFF2-40B4-BE49-F238E27FC236}">
                <a16:creationId xmlns:a16="http://schemas.microsoft.com/office/drawing/2014/main" id="{7EBCDAD8-57D3-D061-00D2-EE5D6CBF6C3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文本框 1">
            <a:extLst>
              <a:ext uri="{FF2B5EF4-FFF2-40B4-BE49-F238E27FC236}">
                <a16:creationId xmlns:a16="http://schemas.microsoft.com/office/drawing/2014/main" id="{6F8CEC44-DF28-9D31-38F4-64C954350B1E}"/>
              </a:ext>
            </a:extLst>
          </p:cNvPr>
          <p:cNvSpPr txBox="1"/>
          <p:nvPr/>
        </p:nvSpPr>
        <p:spPr>
          <a:xfrm>
            <a:off x="227330" y="3801766"/>
            <a:ext cx="11397615" cy="377026"/>
          </a:xfrm>
          <a:prstGeom prst="rect">
            <a:avLst/>
          </a:prstGeom>
          <a:noFill/>
          <a:ln w="9525">
            <a:noFill/>
          </a:ln>
        </p:spPr>
        <p:txBody>
          <a:bodyPr wrap="square">
            <a:spAutoFit/>
          </a:bodyPr>
          <a:lstStyle/>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XXX, XXX, XXX, XXX. </a:t>
            </a:r>
            <a:r>
              <a:rPr lang="zh-CN" altLang="en-US" sz="1400" b="0" dirty="0">
                <a:latin typeface="Arial" panose="020B0604020202020204" pitchFamily="34" charset="0"/>
                <a:ea typeface="微软雅黑" panose="020B0503020204020204" pitchFamily="34" charset="-122"/>
              </a:rPr>
              <a:t>一种基于全局</a:t>
            </a:r>
            <a:r>
              <a:rPr lang="en-US" altLang="zh-CN" sz="1400" b="0" dirty="0">
                <a:latin typeface="Arial" panose="020B0604020202020204" pitchFamily="34" charset="0"/>
                <a:ea typeface="微软雅黑" panose="020B0503020204020204" pitchFamily="34" charset="-122"/>
              </a:rPr>
              <a:t>—</a:t>
            </a:r>
            <a:r>
              <a:rPr lang="zh-CN" altLang="en-US" sz="1400" b="0" dirty="0">
                <a:latin typeface="Arial" panose="020B0604020202020204" pitchFamily="34" charset="0"/>
                <a:ea typeface="微软雅黑" panose="020B0503020204020204" pitchFamily="34" charset="-122"/>
              </a:rPr>
              <a:t>局部对比学习的跨语言自然语言理解方法</a:t>
            </a:r>
            <a:r>
              <a:rPr lang="en-US" altLang="zh-CN" sz="1400" b="0" dirty="0">
                <a:latin typeface="Arial" panose="020B0604020202020204" pitchFamily="34" charset="0"/>
                <a:ea typeface="微软雅黑" panose="020B0503020204020204" pitchFamily="34" charset="-122"/>
              </a:rPr>
              <a:t>: 202211571399.X. 2022.12.08.</a:t>
            </a:r>
          </a:p>
        </p:txBody>
      </p:sp>
      <p:grpSp>
        <p:nvGrpSpPr>
          <p:cNvPr id="9" name="组合 8">
            <a:extLst>
              <a:ext uri="{FF2B5EF4-FFF2-40B4-BE49-F238E27FC236}">
                <a16:creationId xmlns:a16="http://schemas.microsoft.com/office/drawing/2014/main" id="{F79BDC9D-3F16-B658-1367-AC77146633D2}"/>
              </a:ext>
            </a:extLst>
          </p:cNvPr>
          <p:cNvGrpSpPr/>
          <p:nvPr/>
        </p:nvGrpSpPr>
        <p:grpSpPr>
          <a:xfrm>
            <a:off x="309700" y="4275233"/>
            <a:ext cx="2215563" cy="353471"/>
            <a:chOff x="309700" y="4308998"/>
            <a:chExt cx="2215563" cy="353471"/>
          </a:xfrm>
        </p:grpSpPr>
        <p:sp>
          <p:nvSpPr>
            <p:cNvPr id="8" name="矩形: 棱台 20">
              <a:extLst>
                <a:ext uri="{FF2B5EF4-FFF2-40B4-BE49-F238E27FC236}">
                  <a16:creationId xmlns:a16="http://schemas.microsoft.com/office/drawing/2014/main" id="{E6F548A3-87BB-EAA0-ABF3-99798BDE8874}"/>
                </a:ext>
              </a:extLst>
            </p:cNvPr>
            <p:cNvSpPr/>
            <p:nvPr/>
          </p:nvSpPr>
          <p:spPr>
            <a:xfrm>
              <a:off x="318535" y="4308998"/>
              <a:ext cx="2206727" cy="351747"/>
            </a:xfrm>
            <a:prstGeom prst="bevel">
              <a:avLst>
                <a:gd name="adj" fmla="val 8000"/>
              </a:avLst>
            </a:prstGeom>
            <a:gradFill>
              <a:gsLst>
                <a:gs pos="57000">
                  <a:schemeClr val="accent6">
                    <a:lumMod val="40000"/>
                    <a:lumOff val="60000"/>
                  </a:schemeClr>
                </a:gs>
                <a:gs pos="100000">
                  <a:schemeClr val="accent1">
                    <a:lumMod val="5000"/>
                    <a:lumOff val="95000"/>
                  </a:schemeClr>
                </a:gs>
                <a:gs pos="44000">
                  <a:schemeClr val="accent6">
                    <a:lumMod val="60000"/>
                    <a:lumOff val="40000"/>
                  </a:schemeClr>
                </a:gs>
                <a:gs pos="20000">
                  <a:schemeClr val="accent6">
                    <a:lumMod val="75000"/>
                  </a:schemeClr>
                </a:gs>
                <a:gs pos="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DE5CCB0-34D4-A075-8B2F-FB7F79C1A6E5}"/>
                </a:ext>
              </a:extLst>
            </p:cNvPr>
            <p:cNvSpPr txBox="1"/>
            <p:nvPr/>
          </p:nvSpPr>
          <p:spPr>
            <a:xfrm>
              <a:off x="309700" y="4323915"/>
              <a:ext cx="2215563" cy="338554"/>
            </a:xfrm>
            <a:prstGeom prst="rect">
              <a:avLst/>
            </a:prstGeom>
            <a:noFill/>
            <a:ln>
              <a:noFill/>
            </a:ln>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rPr>
                <a:t>参与的科研项目及获奖</a:t>
              </a:r>
              <a:endParaRPr kumimoji="0" lang="zh-CN" altLang="en-US" sz="1600" b="1" i="0" u="none" strike="noStrike" kern="1200" cap="none" spc="0" normalizeH="0" baseline="0" noProof="0" dirty="0">
                <a:ln>
                  <a:noFill/>
                </a:ln>
                <a:solidFill>
                  <a:schemeClr val="accent1">
                    <a:lumMod val="75000"/>
                  </a:schemeClr>
                </a:solidFill>
                <a:effectLst/>
                <a:uLnTx/>
                <a:uFillTx/>
                <a:latin typeface="碳纤维正粗黑简体" panose="02010601030101010101" pitchFamily="2" charset="-122"/>
                <a:ea typeface="碳纤维正粗黑简体" panose="02010601030101010101" pitchFamily="2" charset="-122"/>
                <a:cs typeface="+mn-cs"/>
              </a:endParaRPr>
            </a:p>
          </p:txBody>
        </p:sp>
      </p:grpSp>
      <p:sp>
        <p:nvSpPr>
          <p:cNvPr id="10" name="文本框 9">
            <a:extLst>
              <a:ext uri="{FF2B5EF4-FFF2-40B4-BE49-F238E27FC236}">
                <a16:creationId xmlns:a16="http://schemas.microsoft.com/office/drawing/2014/main" id="{30720A3B-1F59-83BC-2108-9B065D7B20D4}"/>
              </a:ext>
            </a:extLst>
          </p:cNvPr>
          <p:cNvSpPr txBox="1"/>
          <p:nvPr/>
        </p:nvSpPr>
        <p:spPr>
          <a:xfrm>
            <a:off x="226586" y="4725144"/>
            <a:ext cx="11397615" cy="1669688"/>
          </a:xfrm>
          <a:prstGeom prst="rect">
            <a:avLst/>
          </a:prstGeom>
          <a:noFill/>
          <a:ln w="9525">
            <a:noFill/>
          </a:ln>
        </p:spPr>
        <p:txBody>
          <a:bodyPr wrap="square">
            <a:spAutoFit/>
          </a:bodyPr>
          <a:lstStyle/>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语音智能对话系统</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教育部</a:t>
            </a:r>
            <a:r>
              <a:rPr lang="en-US" altLang="zh-CN" sz="1400" b="0" dirty="0">
                <a:latin typeface="Arial" panose="020B0604020202020204" pitchFamily="34" charset="0"/>
                <a:ea typeface="微软雅黑" panose="020B0503020204020204" pitchFamily="34" charset="-122"/>
              </a:rPr>
              <a:t>-</a:t>
            </a:r>
            <a:r>
              <a:rPr lang="zh-CN" altLang="en-US" sz="1400" b="0" dirty="0">
                <a:latin typeface="Arial" panose="020B0604020202020204" pitchFamily="34" charset="0"/>
                <a:ea typeface="微软雅黑" panose="020B0503020204020204" pitchFamily="34" charset="-122"/>
              </a:rPr>
              <a:t>中国移动科研基金研发项目</a:t>
            </a:r>
            <a:r>
              <a:rPr lang="en-US" altLang="zh-CN" sz="1400" b="0" dirty="0">
                <a:latin typeface="Arial" panose="020B0604020202020204" pitchFamily="34" charset="0"/>
                <a:ea typeface="微软雅黑" panose="020B0503020204020204" pitchFamily="34" charset="-122"/>
              </a:rPr>
              <a:t>, 2019.01-2021.06, </a:t>
            </a:r>
            <a:r>
              <a:rPr lang="zh-CN" altLang="en-US" sz="1400" b="0" dirty="0">
                <a:latin typeface="Arial" panose="020B0604020202020204" pitchFamily="34" charset="0"/>
                <a:ea typeface="微软雅黑" panose="020B0503020204020204" pitchFamily="34" charset="-122"/>
              </a:rPr>
              <a:t>参与</a:t>
            </a:r>
            <a:r>
              <a:rPr lang="en-US" altLang="zh-CN" sz="1400" b="0" dirty="0">
                <a:latin typeface="Arial" panose="020B0604020202020204" pitchFamily="34" charset="0"/>
                <a:ea typeface="微软雅黑" panose="020B0503020204020204" pitchFamily="34" charset="-122"/>
              </a:rPr>
              <a:t>.</a:t>
            </a:r>
          </a:p>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面向无人装备智能感知的轻量化神经网络技术研究</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国防重点实验室基金项目</a:t>
            </a:r>
            <a:r>
              <a:rPr lang="en-US" altLang="zh-CN" sz="1400" b="0" dirty="0">
                <a:latin typeface="Arial" panose="020B0604020202020204" pitchFamily="34" charset="0"/>
                <a:ea typeface="微软雅黑" panose="020B0503020204020204" pitchFamily="34" charset="-122"/>
              </a:rPr>
              <a:t>, 2021.01-2021.12, </a:t>
            </a:r>
            <a:r>
              <a:rPr lang="zh-CN" altLang="en-US" sz="1400" b="0" dirty="0">
                <a:latin typeface="Arial" panose="020B0604020202020204" pitchFamily="34" charset="0"/>
                <a:ea typeface="微软雅黑" panose="020B0503020204020204" pitchFamily="34" charset="-122"/>
              </a:rPr>
              <a:t>参与</a:t>
            </a:r>
            <a:r>
              <a:rPr lang="en-US" altLang="zh-CN" sz="1400" b="0" dirty="0">
                <a:latin typeface="Arial" panose="020B0604020202020204" pitchFamily="34" charset="0"/>
                <a:ea typeface="微软雅黑" panose="020B0503020204020204" pitchFamily="34" charset="-122"/>
              </a:rPr>
              <a:t>.</a:t>
            </a:r>
          </a:p>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面向动力锂电池序列的神经网络轻量自动学习技术研究</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重庆市自然科学基金（杰出青年基金）项目</a:t>
            </a:r>
            <a:r>
              <a:rPr lang="en-US" altLang="zh-CN" sz="1400" b="0" dirty="0">
                <a:latin typeface="Arial" panose="020B0604020202020204" pitchFamily="34" charset="0"/>
                <a:ea typeface="微软雅黑" panose="020B0503020204020204" pitchFamily="34" charset="-122"/>
              </a:rPr>
              <a:t>, 2021.07-2024.06, </a:t>
            </a:r>
            <a:r>
              <a:rPr lang="zh-CN" altLang="en-US" sz="1400" b="0" dirty="0">
                <a:latin typeface="Arial" panose="020B0604020202020204" pitchFamily="34" charset="0"/>
                <a:ea typeface="微软雅黑" panose="020B0503020204020204" pitchFamily="34" charset="-122"/>
              </a:rPr>
              <a:t>参与</a:t>
            </a:r>
            <a:r>
              <a:rPr lang="en-US" altLang="zh-CN" sz="1400" b="0" dirty="0">
                <a:latin typeface="Arial" panose="020B0604020202020204" pitchFamily="34" charset="0"/>
                <a:ea typeface="微软雅黑" panose="020B0503020204020204" pitchFamily="34" charset="-122"/>
              </a:rPr>
              <a:t>.</a:t>
            </a:r>
          </a:p>
          <a:p>
            <a:pPr marL="285750" indent="-285750" algn="just" eaLnBrk="1" fontAlgn="auto" latinLnBrk="0">
              <a:lnSpc>
                <a:spcPct val="150000"/>
              </a:lnSpc>
              <a:spcAft>
                <a:spcPts val="0"/>
              </a:spcAft>
              <a:buClrTx/>
              <a:buSzTx/>
              <a:buFont typeface="Wingdings" panose="05000000000000000000" pitchFamily="2" charset="2"/>
              <a:buChar char="Ø"/>
            </a:pPr>
            <a:r>
              <a:rPr lang="en-US" altLang="zh-CN" sz="1400" b="0" dirty="0">
                <a:latin typeface="Arial" panose="020B0604020202020204" pitchFamily="34" charset="0"/>
                <a:ea typeface="微软雅黑" panose="020B0503020204020204" pitchFamily="34" charset="-122"/>
              </a:rPr>
              <a:t>XXX, XXX, </a:t>
            </a: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XXX, XXX, XXX, XXX, XXX. </a:t>
            </a:r>
            <a:r>
              <a:rPr lang="zh-CN" altLang="en-US" sz="1400" b="0" dirty="0">
                <a:latin typeface="Arial" panose="020B0604020202020204" pitchFamily="34" charset="0"/>
                <a:ea typeface="微软雅黑" panose="020B0503020204020204" pitchFamily="34" charset="-122"/>
              </a:rPr>
              <a:t>第七届中国 国际“互联网</a:t>
            </a:r>
            <a:r>
              <a:rPr lang="en-US" altLang="zh-CN" sz="1400" b="0" dirty="0">
                <a:latin typeface="Arial" panose="020B0604020202020204" pitchFamily="34" charset="0"/>
                <a:ea typeface="微软雅黑" panose="020B0503020204020204" pitchFamily="34" charset="-122"/>
              </a:rPr>
              <a:t>+”</a:t>
            </a:r>
            <a:r>
              <a:rPr lang="zh-CN" altLang="en-US" sz="1400" b="0" dirty="0">
                <a:latin typeface="Arial" panose="020B0604020202020204" pitchFamily="34" charset="0"/>
                <a:ea typeface="微软雅黑" panose="020B0503020204020204" pitchFamily="34" charset="-122"/>
              </a:rPr>
              <a:t>大学生创新创业大赛重庆赛区选拔赛</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银奖</a:t>
            </a:r>
            <a:r>
              <a:rPr lang="en-US" altLang="zh-CN" sz="1400" b="0" dirty="0">
                <a:latin typeface="Arial" panose="020B0604020202020204" pitchFamily="34" charset="0"/>
                <a:ea typeface="微软雅黑" panose="020B0503020204020204" pitchFamily="34" charset="-122"/>
              </a:rPr>
              <a:t>, 2021.08.</a:t>
            </a:r>
          </a:p>
          <a:p>
            <a:pPr marL="285750" indent="-285750" algn="just" eaLnBrk="1" fontAlgn="auto" latinLnBrk="0">
              <a:lnSpc>
                <a:spcPct val="150000"/>
              </a:lnSpc>
              <a:spcAft>
                <a:spcPts val="0"/>
              </a:spcAft>
              <a:buClrTx/>
              <a:buSzTx/>
              <a:buFont typeface="Wingdings" panose="05000000000000000000" pitchFamily="2" charset="2"/>
              <a:buChar char="Ø"/>
            </a:pPr>
            <a:r>
              <a:rPr lang="zh-CN" altLang="en-US" sz="1400" b="0" dirty="0">
                <a:latin typeface="Arial" panose="020B0604020202020204" pitchFamily="34" charset="0"/>
                <a:ea typeface="微软雅黑" panose="020B0503020204020204" pitchFamily="34" charset="-122"/>
              </a:rPr>
              <a:t>黄子恒</a:t>
            </a:r>
            <a:r>
              <a:rPr lang="en-US" altLang="zh-CN" sz="1400" b="0" dirty="0">
                <a:latin typeface="Arial" panose="020B0604020202020204" pitchFamily="34" charset="0"/>
                <a:ea typeface="微软雅黑" panose="020B0503020204020204" pitchFamily="34" charset="-122"/>
              </a:rPr>
              <a:t>. </a:t>
            </a:r>
            <a:r>
              <a:rPr lang="zh-CN" altLang="en-US" sz="1400" b="0" dirty="0">
                <a:latin typeface="Arial" panose="020B0604020202020204" pitchFamily="34" charset="0"/>
                <a:ea typeface="微软雅黑" panose="020B0503020204020204" pitchFamily="34" charset="-122"/>
              </a:rPr>
              <a:t>新生奖学金一等奖</a:t>
            </a:r>
            <a:r>
              <a:rPr lang="en-US" altLang="zh-CN" sz="1400" b="0" dirty="0">
                <a:latin typeface="Arial" panose="020B0604020202020204" pitchFamily="34" charset="0"/>
                <a:ea typeface="微软雅黑" panose="020B0503020204020204" pitchFamily="34" charset="-122"/>
              </a:rPr>
              <a:t>, 2020.09.</a:t>
            </a:r>
          </a:p>
        </p:txBody>
      </p:sp>
    </p:spTree>
    <p:extLst>
      <p:ext uri="{BB962C8B-B14F-4D97-AF65-F5344CB8AC3E}">
        <p14:creationId xmlns:p14="http://schemas.microsoft.com/office/powerpoint/2010/main" val="975186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65C6A36-BFC4-41D8-96D9-AADF511FD56D}"/>
              </a:ext>
            </a:extLst>
          </p:cNvPr>
          <p:cNvSpPr txBox="1"/>
          <p:nvPr/>
        </p:nvSpPr>
        <p:spPr>
          <a:xfrm>
            <a:off x="1626235" y="2212975"/>
            <a:ext cx="9390380" cy="3187411"/>
          </a:xfrm>
          <a:prstGeom prst="rect">
            <a:avLst/>
          </a:prstGeom>
          <a:noFill/>
        </p:spPr>
        <p:txBody>
          <a:bodyPr wrap="square" rtlCol="0" anchor="t">
            <a:spAutoFit/>
          </a:bodyPr>
          <a:lstStyle/>
          <a:p>
            <a:pPr algn="ctr">
              <a:lnSpc>
                <a:spcPct val="200000"/>
              </a:lnSpc>
            </a:pPr>
            <a:r>
              <a:rPr lang="zh-CN" altLang="en-US" sz="5400" kern="10" dirty="0">
                <a:latin typeface="微软雅黑" panose="020B0503020204020204" pitchFamily="34" charset="-122"/>
                <a:ea typeface="微软雅黑" panose="020B0503020204020204" pitchFamily="34" charset="-122"/>
                <a:sym typeface="+mn-ea"/>
              </a:rPr>
              <a:t>恳请各位专家批评指正！</a:t>
            </a:r>
            <a:endParaRPr lang="zh-CN" altLang="en-US" sz="5400" b="1" kern="10" dirty="0">
              <a:solidFill>
                <a:schemeClr val="tx1"/>
              </a:solidFill>
              <a:latin typeface="微软雅黑" panose="020B0503020204020204" pitchFamily="34" charset="-122"/>
              <a:ea typeface="微软雅黑" panose="020B0503020204020204" pitchFamily="34" charset="-122"/>
            </a:endParaRPr>
          </a:p>
          <a:p>
            <a:pPr algn="ctr">
              <a:lnSpc>
                <a:spcPct val="200000"/>
              </a:lnSpc>
            </a:pPr>
            <a:r>
              <a:rPr lang="zh-CN" altLang="en-US" sz="5400" kern="10" dirty="0">
                <a:latin typeface="微软雅黑" panose="020B0503020204020204" pitchFamily="34" charset="-122"/>
                <a:ea typeface="微软雅黑" panose="020B0503020204020204" pitchFamily="34" charset="-122"/>
                <a:sym typeface="+mn-ea"/>
              </a:rPr>
              <a:t>谢谢！</a:t>
            </a:r>
            <a:endParaRPr lang="zh-CN" altLang="en-US" sz="5400" dirty="0"/>
          </a:p>
        </p:txBody>
      </p:sp>
      <p:sp>
        <p:nvSpPr>
          <p:cNvPr id="2" name="矩形 1">
            <a:extLst>
              <a:ext uri="{FF2B5EF4-FFF2-40B4-BE49-F238E27FC236}">
                <a16:creationId xmlns:a16="http://schemas.microsoft.com/office/drawing/2014/main" id="{66FA6315-1189-53A4-F830-0D37616422B7}"/>
              </a:ext>
            </a:extLst>
          </p:cNvPr>
          <p:cNvSpPr/>
          <p:nvPr/>
        </p:nvSpPr>
        <p:spPr>
          <a:xfrm>
            <a:off x="10956540" y="6057292"/>
            <a:ext cx="1152128" cy="80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5308170" y="3107269"/>
            <a:ext cx="5048848"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研究背景及意义</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FA6315-1189-53A4-F830-0D37616422B7}"/>
              </a:ext>
            </a:extLst>
          </p:cNvPr>
          <p:cNvSpPr/>
          <p:nvPr/>
        </p:nvSpPr>
        <p:spPr>
          <a:xfrm>
            <a:off x="10956540" y="6057292"/>
            <a:ext cx="1152128" cy="80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5C38EC8-6F7F-6911-2F4E-38A255E5F2A3}"/>
              </a:ext>
            </a:extLst>
          </p:cNvPr>
          <p:cNvPicPr>
            <a:picLocks noChangeAspect="1"/>
          </p:cNvPicPr>
          <p:nvPr/>
        </p:nvPicPr>
        <p:blipFill>
          <a:blip r:embed="rId3"/>
          <a:stretch>
            <a:fillRect/>
          </a:stretch>
        </p:blipFill>
        <p:spPr>
          <a:xfrm>
            <a:off x="155340" y="1592796"/>
            <a:ext cx="2043289" cy="4653694"/>
          </a:xfrm>
          <a:prstGeom prst="rect">
            <a:avLst/>
          </a:prstGeom>
        </p:spPr>
      </p:pic>
      <p:pic>
        <p:nvPicPr>
          <p:cNvPr id="4" name="图片 3">
            <a:extLst>
              <a:ext uri="{FF2B5EF4-FFF2-40B4-BE49-F238E27FC236}">
                <a16:creationId xmlns:a16="http://schemas.microsoft.com/office/drawing/2014/main" id="{83302AC2-E424-45E9-9092-9F3A34061173}"/>
              </a:ext>
            </a:extLst>
          </p:cNvPr>
          <p:cNvPicPr>
            <a:picLocks noChangeAspect="1"/>
          </p:cNvPicPr>
          <p:nvPr/>
        </p:nvPicPr>
        <p:blipFill>
          <a:blip r:embed="rId4"/>
          <a:stretch>
            <a:fillRect/>
          </a:stretch>
        </p:blipFill>
        <p:spPr>
          <a:xfrm>
            <a:off x="2351585" y="1592796"/>
            <a:ext cx="5724635" cy="1036398"/>
          </a:xfrm>
          <a:prstGeom prst="rect">
            <a:avLst/>
          </a:prstGeom>
        </p:spPr>
      </p:pic>
      <p:pic>
        <p:nvPicPr>
          <p:cNvPr id="6" name="图片 5">
            <a:extLst>
              <a:ext uri="{FF2B5EF4-FFF2-40B4-BE49-F238E27FC236}">
                <a16:creationId xmlns:a16="http://schemas.microsoft.com/office/drawing/2014/main" id="{A39DC1F6-973B-1B07-9C7D-E6259D7CEE22}"/>
              </a:ext>
            </a:extLst>
          </p:cNvPr>
          <p:cNvPicPr>
            <a:picLocks noChangeAspect="1"/>
          </p:cNvPicPr>
          <p:nvPr/>
        </p:nvPicPr>
        <p:blipFill>
          <a:blip r:embed="rId5"/>
          <a:stretch>
            <a:fillRect/>
          </a:stretch>
        </p:blipFill>
        <p:spPr>
          <a:xfrm>
            <a:off x="2344366" y="3119801"/>
            <a:ext cx="6883983" cy="417211"/>
          </a:xfrm>
          <a:prstGeom prst="rect">
            <a:avLst/>
          </a:prstGeom>
        </p:spPr>
      </p:pic>
      <p:pic>
        <p:nvPicPr>
          <p:cNvPr id="7" name="图片 6">
            <a:extLst>
              <a:ext uri="{FF2B5EF4-FFF2-40B4-BE49-F238E27FC236}">
                <a16:creationId xmlns:a16="http://schemas.microsoft.com/office/drawing/2014/main" id="{28223D2B-D04E-B242-C354-8BCDEA100592}"/>
              </a:ext>
            </a:extLst>
          </p:cNvPr>
          <p:cNvPicPr>
            <a:picLocks noChangeAspect="1"/>
          </p:cNvPicPr>
          <p:nvPr/>
        </p:nvPicPr>
        <p:blipFill>
          <a:blip r:embed="rId6"/>
          <a:stretch>
            <a:fillRect/>
          </a:stretch>
        </p:blipFill>
        <p:spPr>
          <a:xfrm>
            <a:off x="8581082" y="1436137"/>
            <a:ext cx="3220865" cy="1807161"/>
          </a:xfrm>
          <a:prstGeom prst="rect">
            <a:avLst/>
          </a:prstGeom>
        </p:spPr>
      </p:pic>
      <p:pic>
        <p:nvPicPr>
          <p:cNvPr id="8" name="图片 7">
            <a:extLst>
              <a:ext uri="{FF2B5EF4-FFF2-40B4-BE49-F238E27FC236}">
                <a16:creationId xmlns:a16="http://schemas.microsoft.com/office/drawing/2014/main" id="{3F4F109D-A555-6A78-10B8-9FCF015A5908}"/>
              </a:ext>
            </a:extLst>
          </p:cNvPr>
          <p:cNvPicPr>
            <a:picLocks noChangeAspect="1"/>
          </p:cNvPicPr>
          <p:nvPr/>
        </p:nvPicPr>
        <p:blipFill>
          <a:blip r:embed="rId7"/>
          <a:stretch>
            <a:fillRect/>
          </a:stretch>
        </p:blipFill>
        <p:spPr>
          <a:xfrm>
            <a:off x="3254660" y="4830640"/>
            <a:ext cx="2985356" cy="1415849"/>
          </a:xfrm>
          <a:prstGeom prst="rect">
            <a:avLst/>
          </a:prstGeom>
        </p:spPr>
      </p:pic>
      <p:sp>
        <p:nvSpPr>
          <p:cNvPr id="9" name="文本框 8">
            <a:extLst>
              <a:ext uri="{FF2B5EF4-FFF2-40B4-BE49-F238E27FC236}">
                <a16:creationId xmlns:a16="http://schemas.microsoft.com/office/drawing/2014/main" id="{18DD734F-1F6C-5247-AE09-B5755F81E0BF}"/>
              </a:ext>
            </a:extLst>
          </p:cNvPr>
          <p:cNvSpPr txBox="1"/>
          <p:nvPr/>
        </p:nvSpPr>
        <p:spPr>
          <a:xfrm>
            <a:off x="2654009" y="6348850"/>
            <a:ext cx="6883983" cy="316369"/>
          </a:xfrm>
          <a:prstGeom prst="rect">
            <a:avLst/>
          </a:prstGeom>
          <a:noFill/>
        </p:spPr>
        <p:txBody>
          <a:bodyPr wrap="square">
            <a:spAutoFit/>
          </a:bodyPr>
          <a:lstStyle/>
          <a:p>
            <a:pPr algn="ctr" eaLnBrk="1">
              <a:lnSpc>
                <a:spcPct val="150000"/>
              </a:lnSpc>
            </a:pPr>
            <a:r>
              <a:rPr lang="en-US" altLang="zh-CN" sz="1100" dirty="0">
                <a:latin typeface="微软雅黑" panose="020B0503020204020204" pitchFamily="34" charset="-122"/>
                <a:ea typeface="微软雅黑" panose="020B0503020204020204" pitchFamily="34" charset="-122"/>
                <a:hlinkClick r:id="rId8"/>
              </a:rPr>
              <a:t>https://www.xfyun.cn/service/commandWord</a:t>
            </a:r>
            <a:r>
              <a:rPr lang="zh-CN" altLang="en-US" sz="1100" dirty="0">
                <a:latin typeface="微软雅黑" panose="020B0503020204020204" pitchFamily="34" charset="-122"/>
                <a:ea typeface="微软雅黑" panose="020B0503020204020204" pitchFamily="34" charset="-122"/>
                <a:hlinkClick r:id="rId8"/>
              </a:rPr>
              <a:t>、</a:t>
            </a:r>
            <a:r>
              <a:rPr lang="en-US" altLang="zh-CN" sz="1100" dirty="0">
                <a:latin typeface="微软雅黑" panose="020B0503020204020204" pitchFamily="34" charset="-122"/>
                <a:ea typeface="微软雅黑" panose="020B0503020204020204" pitchFamily="34" charset="-122"/>
                <a:hlinkClick r:id="rId8"/>
              </a:rPr>
              <a:t>https://www.xfyun.cn/services/offline_iat</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B4E5294-2FB3-2DF0-604A-8EB922F557F4}"/>
              </a:ext>
            </a:extLst>
          </p:cNvPr>
          <p:cNvSpPr/>
          <p:nvPr/>
        </p:nvSpPr>
        <p:spPr>
          <a:xfrm>
            <a:off x="371363" y="4808854"/>
            <a:ext cx="122413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DCC29B9-A3E1-55AF-B83A-BDFDE3F8B059}"/>
              </a:ext>
            </a:extLst>
          </p:cNvPr>
          <p:cNvSpPr/>
          <p:nvPr/>
        </p:nvSpPr>
        <p:spPr>
          <a:xfrm>
            <a:off x="366841" y="5511964"/>
            <a:ext cx="122413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DE005C33-FE05-06BF-CF34-A677BE62F28C}"/>
              </a:ext>
            </a:extLst>
          </p:cNvPr>
          <p:cNvCxnSpPr>
            <a:cxnSpLocks/>
            <a:endCxn id="8" idx="1"/>
          </p:cNvCxnSpPr>
          <p:nvPr/>
        </p:nvCxnSpPr>
        <p:spPr>
          <a:xfrm flipV="1">
            <a:off x="1595500" y="5538565"/>
            <a:ext cx="1659160" cy="935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7323E0D-307E-8683-4DCE-6D2BEA24E112}"/>
              </a:ext>
            </a:extLst>
          </p:cNvPr>
          <p:cNvCxnSpPr>
            <a:cxnSpLocks/>
            <a:stCxn id="10" idx="3"/>
          </p:cNvCxnSpPr>
          <p:nvPr/>
        </p:nvCxnSpPr>
        <p:spPr>
          <a:xfrm flipV="1">
            <a:off x="1595500" y="3537012"/>
            <a:ext cx="1191108" cy="13920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133C367C-DDFF-BBA4-BA7A-7CF57F55B163}"/>
              </a:ext>
            </a:extLst>
          </p:cNvPr>
          <p:cNvSpPr/>
          <p:nvPr/>
        </p:nvSpPr>
        <p:spPr>
          <a:xfrm>
            <a:off x="3295111" y="2007153"/>
            <a:ext cx="1072697"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AB45C14-D472-6E85-F4EC-E481520A3BA6}"/>
              </a:ext>
            </a:extLst>
          </p:cNvPr>
          <p:cNvSpPr/>
          <p:nvPr/>
        </p:nvSpPr>
        <p:spPr>
          <a:xfrm>
            <a:off x="3926819" y="3236010"/>
            <a:ext cx="2745245"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75A2930-4A64-ABB6-7F65-9309AE830846}"/>
              </a:ext>
            </a:extLst>
          </p:cNvPr>
          <p:cNvPicPr>
            <a:picLocks noChangeAspect="1"/>
          </p:cNvPicPr>
          <p:nvPr/>
        </p:nvPicPr>
        <p:blipFill>
          <a:blip r:embed="rId9"/>
          <a:stretch>
            <a:fillRect/>
          </a:stretch>
        </p:blipFill>
        <p:spPr>
          <a:xfrm>
            <a:off x="2344366" y="2478059"/>
            <a:ext cx="5391983" cy="657448"/>
          </a:xfrm>
          <a:prstGeom prst="rect">
            <a:avLst/>
          </a:prstGeom>
        </p:spPr>
      </p:pic>
      <p:sp>
        <p:nvSpPr>
          <p:cNvPr id="21" name="矩形 20">
            <a:extLst>
              <a:ext uri="{FF2B5EF4-FFF2-40B4-BE49-F238E27FC236}">
                <a16:creationId xmlns:a16="http://schemas.microsoft.com/office/drawing/2014/main" id="{B169CB08-F636-589E-9CE0-74E417C06DB4}"/>
              </a:ext>
            </a:extLst>
          </p:cNvPr>
          <p:cNvSpPr/>
          <p:nvPr/>
        </p:nvSpPr>
        <p:spPr>
          <a:xfrm>
            <a:off x="5353537" y="2477970"/>
            <a:ext cx="2146619" cy="2403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A95AE1A-8340-D06C-3ED1-117BDC35F2F6}"/>
              </a:ext>
            </a:extLst>
          </p:cNvPr>
          <p:cNvSpPr txBox="1"/>
          <p:nvPr/>
        </p:nvSpPr>
        <p:spPr>
          <a:xfrm>
            <a:off x="8760296" y="4048369"/>
            <a:ext cx="2357027" cy="1495409"/>
          </a:xfrm>
          <a:prstGeom prst="rect">
            <a:avLst/>
          </a:prstGeom>
          <a:noFill/>
          <a:ln w="19050">
            <a:solidFill>
              <a:schemeClr val="accent6">
                <a:lumMod val="50000"/>
              </a:schemeClr>
            </a:solidFill>
          </a:ln>
        </p:spPr>
        <p:txBody>
          <a:bodyPr wrap="square" rtlCol="0">
            <a:spAutoFit/>
          </a:bodyPr>
          <a:lstStyle>
            <a:defPPr>
              <a:defRPr lang="zh-CN"/>
            </a:defPPr>
            <a:lvl1pPr marL="285750" indent="-285750" algn="just" eaLnBrk="1">
              <a:lnSpc>
                <a:spcPct val="150000"/>
              </a:lnSpc>
              <a:buFont typeface="Wingdings" panose="05000000000000000000" pitchFamily="2" charset="2"/>
              <a:buChar char="Ø"/>
              <a:defRPr sz="1600">
                <a:latin typeface="微软雅黑" panose="020B0503020204020204" pitchFamily="34" charset="-122"/>
                <a:ea typeface="微软雅黑" panose="020B0503020204020204" pitchFamily="34" charset="-122"/>
              </a:defRPr>
            </a:lvl1pPr>
          </a:lstStyle>
          <a:p>
            <a:pPr>
              <a:lnSpc>
                <a:spcPct val="200000"/>
              </a:lnSpc>
            </a:pPr>
            <a:r>
              <a:rPr lang="zh-CN" altLang="en-US" dirty="0"/>
              <a:t>并非完全离线；</a:t>
            </a:r>
            <a:endParaRPr lang="en-US" altLang="zh-CN" dirty="0"/>
          </a:p>
          <a:p>
            <a:pPr>
              <a:lnSpc>
                <a:spcPct val="200000"/>
              </a:lnSpc>
            </a:pPr>
            <a:r>
              <a:rPr lang="zh-CN" altLang="en-US" dirty="0"/>
              <a:t>开发过程较为繁琐；</a:t>
            </a:r>
            <a:endParaRPr lang="en-US" altLang="zh-CN" dirty="0"/>
          </a:p>
          <a:p>
            <a:pPr>
              <a:lnSpc>
                <a:spcPct val="200000"/>
              </a:lnSpc>
            </a:pPr>
            <a:r>
              <a:rPr lang="zh-CN" altLang="en-US" dirty="0"/>
              <a:t>可移植性不强。</a:t>
            </a:r>
            <a:endParaRPr lang="en-US" altLang="zh-CN" dirty="0"/>
          </a:p>
        </p:txBody>
      </p:sp>
      <p:sp>
        <p:nvSpPr>
          <p:cNvPr id="24" name="矩形 23">
            <a:extLst>
              <a:ext uri="{FF2B5EF4-FFF2-40B4-BE49-F238E27FC236}">
                <a16:creationId xmlns:a16="http://schemas.microsoft.com/office/drawing/2014/main" id="{94DBC884-9151-C45D-4B2C-CA7E2669CC87}"/>
              </a:ext>
            </a:extLst>
          </p:cNvPr>
          <p:cNvSpPr/>
          <p:nvPr/>
        </p:nvSpPr>
        <p:spPr>
          <a:xfrm>
            <a:off x="3431703" y="5024878"/>
            <a:ext cx="576065" cy="1683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FDD7AD50-31D2-0AA9-F2C1-FE20F83C9E58}"/>
              </a:ext>
            </a:extLst>
          </p:cNvPr>
          <p:cNvPicPr>
            <a:picLocks noChangeAspect="1"/>
          </p:cNvPicPr>
          <p:nvPr/>
        </p:nvPicPr>
        <p:blipFill>
          <a:blip r:embed="rId10"/>
          <a:stretch>
            <a:fillRect/>
          </a:stretch>
        </p:blipFill>
        <p:spPr>
          <a:xfrm>
            <a:off x="2831948" y="3568825"/>
            <a:ext cx="4157144" cy="1219857"/>
          </a:xfrm>
          <a:prstGeom prst="rect">
            <a:avLst/>
          </a:prstGeom>
        </p:spPr>
      </p:pic>
      <p:sp>
        <p:nvSpPr>
          <p:cNvPr id="28" name="箭头: 下 27">
            <a:extLst>
              <a:ext uri="{FF2B5EF4-FFF2-40B4-BE49-F238E27FC236}">
                <a16:creationId xmlns:a16="http://schemas.microsoft.com/office/drawing/2014/main" id="{5C4A98EA-EC92-873B-43AB-74D06AC4D19B}"/>
              </a:ext>
            </a:extLst>
          </p:cNvPr>
          <p:cNvSpPr/>
          <p:nvPr/>
        </p:nvSpPr>
        <p:spPr>
          <a:xfrm rot="16200000">
            <a:off x="7722063" y="4643958"/>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6291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1.1</a:t>
            </a:r>
            <a:r>
              <a:rPr lang="zh-CN" altLang="en-US" sz="2000" dirty="0">
                <a:solidFill>
                  <a:schemeClr val="accent1"/>
                </a:solidFill>
                <a:latin typeface="微软雅黑" panose="020B0503020204020204" pitchFamily="34" charset="-122"/>
                <a:ea typeface="微软雅黑" panose="020B0503020204020204" pitchFamily="34" charset="-122"/>
              </a:rPr>
              <a:t> 研究背景</a:t>
            </a:r>
          </a:p>
        </p:txBody>
      </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3" name="组合 32">
            <a:extLst>
              <a:ext uri="{FF2B5EF4-FFF2-40B4-BE49-F238E27FC236}">
                <a16:creationId xmlns:a16="http://schemas.microsoft.com/office/drawing/2014/main" id="{8BF1FA71-7DDF-E292-63A5-25F751DEEAE6}"/>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34" name="流程图: 手动输入 33">
              <a:extLst>
                <a:ext uri="{FF2B5EF4-FFF2-40B4-BE49-F238E27FC236}">
                  <a16:creationId xmlns:a16="http://schemas.microsoft.com/office/drawing/2014/main" id="{27031D1E-816B-4500-503B-540F7E661E8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93D4E24-A655-76A2-406E-4766BD766925}"/>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sp>
        <p:nvSpPr>
          <p:cNvPr id="4" name="文本框 3">
            <a:extLst>
              <a:ext uri="{FF2B5EF4-FFF2-40B4-BE49-F238E27FC236}">
                <a16:creationId xmlns:a16="http://schemas.microsoft.com/office/drawing/2014/main" id="{AF9D866F-13C6-FE68-66EA-93D7D6BFBB6F}"/>
              </a:ext>
            </a:extLst>
          </p:cNvPr>
          <p:cNvSpPr txBox="1"/>
          <p:nvPr/>
        </p:nvSpPr>
        <p:spPr>
          <a:xfrm>
            <a:off x="189349" y="1448780"/>
            <a:ext cx="6366506" cy="1346907"/>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之一。作为智能语音交互的核心技术，</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自动语音识别（</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Automatic Speech Recognition</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ASR</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自然语言理解（</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Natural Language Understanding</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NLU</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在深度学习的驱动下取得了</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重大进展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6CDBBF2F-6456-EA9B-99AE-80A28FEA05D7}"/>
              </a:ext>
            </a:extLst>
          </p:cNvPr>
          <p:cNvSpPr/>
          <p:nvPr/>
        </p:nvSpPr>
        <p:spPr>
          <a:xfrm>
            <a:off x="3192582" y="2802837"/>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0014B56-87A2-D011-EDD7-C8751ED31A74}"/>
              </a:ext>
            </a:extLst>
          </p:cNvPr>
          <p:cNvSpPr txBox="1"/>
          <p:nvPr/>
        </p:nvSpPr>
        <p:spPr>
          <a:xfrm>
            <a:off x="192081" y="5214441"/>
            <a:ext cx="6371971" cy="1346907"/>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ASR</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NLU</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轻量级别神经网络模型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在</a:t>
            </a:r>
            <a:r>
              <a:rPr lang="zh-CN" altLang="en-US" sz="1400" dirty="0">
                <a:solidFill>
                  <a:srgbClr val="C00000"/>
                </a:solidFill>
                <a:latin typeface="微软雅黑" panose="020B0503020204020204" pitchFamily="34" charset="-122"/>
                <a:ea typeface="微软雅黑" panose="020B0503020204020204" pitchFamily="34" charset="-122"/>
              </a:rPr>
              <a:t>满足性能要求</a:t>
            </a:r>
            <a:r>
              <a:rPr lang="zh-CN" altLang="en-US" sz="1400" dirty="0">
                <a:latin typeface="微软雅黑" panose="020B0503020204020204" pitchFamily="34" charset="-122"/>
                <a:ea typeface="微软雅黑" panose="020B0503020204020204" pitchFamily="34" charset="-122"/>
              </a:rPr>
              <a:t>的前提下降低其</a:t>
            </a:r>
            <a:r>
              <a:rPr lang="zh-CN" altLang="en-US" sz="1400" dirty="0">
                <a:solidFill>
                  <a:srgbClr val="C00000"/>
                </a:solidFill>
                <a:latin typeface="微软雅黑" panose="020B0503020204020204" pitchFamily="34" charset="-122"/>
                <a:ea typeface="微软雅黑" panose="020B0503020204020204" pitchFamily="34" charset="-122"/>
              </a:rPr>
              <a:t>运行所需的计算资源</a:t>
            </a:r>
            <a:r>
              <a:rPr lang="zh-CN" altLang="en-US"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运行的车载智能语音对话平台搭建，在本地实现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B574BA64-8071-FA24-72EA-F456D13F9538}"/>
              </a:ext>
            </a:extLst>
          </p:cNvPr>
          <p:cNvSpPr txBox="1"/>
          <p:nvPr/>
        </p:nvSpPr>
        <p:spPr>
          <a:xfrm>
            <a:off x="186617" y="3170027"/>
            <a:ext cx="6371970"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然而，高精度深度学习模型的快速运行需要占用庞大的计算资源。当前主流车载语音对话系统均采用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：即将数据传输至云服务器进行处理，这种方式存在着一定的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a:t>
            </a:r>
            <a:r>
              <a:rPr lang="en-US" altLang="zh-CN" sz="1400" dirty="0">
                <a:latin typeface="微软雅黑" panose="020B0503020204020204" pitchFamily="34" charset="-122"/>
                <a:ea typeface="微软雅黑" panose="020B0503020204020204" pitchFamily="34" charset="-122"/>
              </a:rPr>
              <a:t>ASR</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NLU</a:t>
            </a:r>
            <a:r>
              <a:rPr lang="zh-CN" altLang="en-US" sz="1400" dirty="0">
                <a:latin typeface="微软雅黑" panose="020B0503020204020204" pitchFamily="34" charset="-122"/>
                <a:ea typeface="微软雅黑" panose="020B0503020204020204" pitchFamily="34" charset="-122"/>
              </a:rPr>
              <a:t>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a:t>
            </a:r>
            <a:r>
              <a:rPr lang="zh-CN" altLang="en-US" sz="1400" dirty="0">
                <a:solidFill>
                  <a:srgbClr val="C00000"/>
                </a:solidFill>
                <a:latin typeface="微软雅黑" panose="020B0503020204020204" pitchFamily="34" charset="-122"/>
                <a:ea typeface="微软雅黑" panose="020B0503020204020204" pitchFamily="34" charset="-122"/>
              </a:rPr>
              <a:t>有效的技术途径</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8" name="箭头: 下 7">
            <a:extLst>
              <a:ext uri="{FF2B5EF4-FFF2-40B4-BE49-F238E27FC236}">
                <a16:creationId xmlns:a16="http://schemas.microsoft.com/office/drawing/2014/main" id="{22166545-17CF-E44E-BA20-326A111ED47D}"/>
              </a:ext>
            </a:extLst>
          </p:cNvPr>
          <p:cNvSpPr/>
          <p:nvPr/>
        </p:nvSpPr>
        <p:spPr>
          <a:xfrm>
            <a:off x="3192582" y="4847250"/>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F4A30A2-9D7F-B0D8-0393-AFC06B79A5DD}"/>
              </a:ext>
            </a:extLst>
          </p:cNvPr>
          <p:cNvSpPr txBox="1"/>
          <p:nvPr/>
        </p:nvSpPr>
        <p:spPr>
          <a:xfrm>
            <a:off x="6690872" y="2852599"/>
            <a:ext cx="2142479"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0" name="文本框 9">
            <a:extLst>
              <a:ext uri="{FF2B5EF4-FFF2-40B4-BE49-F238E27FC236}">
                <a16:creationId xmlns:a16="http://schemas.microsoft.com/office/drawing/2014/main" id="{A9071AE5-CB87-38D9-5504-6C972556ACFB}"/>
              </a:ext>
            </a:extLst>
          </p:cNvPr>
          <p:cNvSpPr txBox="1"/>
          <p:nvPr/>
        </p:nvSpPr>
        <p:spPr>
          <a:xfrm>
            <a:off x="9814950" y="2852599"/>
            <a:ext cx="162198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车载语音交互</a:t>
            </a:r>
          </a:p>
        </p:txBody>
      </p:sp>
      <p:sp>
        <p:nvSpPr>
          <p:cNvPr id="11" name="文本框 10">
            <a:extLst>
              <a:ext uri="{FF2B5EF4-FFF2-40B4-BE49-F238E27FC236}">
                <a16:creationId xmlns:a16="http://schemas.microsoft.com/office/drawing/2014/main" id="{CC8660CF-0B57-5219-D806-A1B0B1E22282}"/>
              </a:ext>
            </a:extLst>
          </p:cNvPr>
          <p:cNvSpPr txBox="1"/>
          <p:nvPr/>
        </p:nvSpPr>
        <p:spPr>
          <a:xfrm>
            <a:off x="6988025" y="4617648"/>
            <a:ext cx="1548172"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2" name="文本框 11">
            <a:extLst>
              <a:ext uri="{FF2B5EF4-FFF2-40B4-BE49-F238E27FC236}">
                <a16:creationId xmlns:a16="http://schemas.microsoft.com/office/drawing/2014/main" id="{158E799A-D77B-0E65-F374-91F22748B30F}"/>
              </a:ext>
            </a:extLst>
          </p:cNvPr>
          <p:cNvSpPr txBox="1"/>
          <p:nvPr/>
        </p:nvSpPr>
        <p:spPr>
          <a:xfrm>
            <a:off x="9774407" y="4617647"/>
            <a:ext cx="1703067"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13" name="文本框 12">
            <a:extLst>
              <a:ext uri="{FF2B5EF4-FFF2-40B4-BE49-F238E27FC236}">
                <a16:creationId xmlns:a16="http://schemas.microsoft.com/office/drawing/2014/main" id="{CD0F9F22-B948-E5D4-F3FA-EEE580137031}"/>
              </a:ext>
            </a:extLst>
          </p:cNvPr>
          <p:cNvSpPr txBox="1"/>
          <p:nvPr/>
        </p:nvSpPr>
        <p:spPr>
          <a:xfrm>
            <a:off x="7847851" y="6331372"/>
            <a:ext cx="2660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14" name="图片 13" descr="图表&#10;&#10;描述已自动生成">
            <a:extLst>
              <a:ext uri="{FF2B5EF4-FFF2-40B4-BE49-F238E27FC236}">
                <a16:creationId xmlns:a16="http://schemas.microsoft.com/office/drawing/2014/main" id="{01766689-16F7-3C0A-B8EF-1D445D057A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16" name="图片 15" descr="电脑游戏的汽车&#10;&#10;中度可信度描述已自动生成">
            <a:extLst>
              <a:ext uri="{FF2B5EF4-FFF2-40B4-BE49-F238E27FC236}">
                <a16:creationId xmlns:a16="http://schemas.microsoft.com/office/drawing/2014/main" id="{DB8D8B5A-0F15-7DED-3578-1F10B2E406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1" name="图片 20" descr="桌子上的广告&#10;&#10;低可信度描述已自动生成">
            <a:extLst>
              <a:ext uri="{FF2B5EF4-FFF2-40B4-BE49-F238E27FC236}">
                <a16:creationId xmlns:a16="http://schemas.microsoft.com/office/drawing/2014/main" id="{DB6E4EC2-81B6-B99B-B86D-D6ADE1E4CB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2" name="图片 21" descr="卡通人物&#10;&#10;描述已自动生成">
            <a:extLst>
              <a:ext uri="{FF2B5EF4-FFF2-40B4-BE49-F238E27FC236}">
                <a16:creationId xmlns:a16="http://schemas.microsoft.com/office/drawing/2014/main" id="{0A61183D-69EB-83C2-3794-254176FC10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4" name="图片 23">
            <a:extLst>
              <a:ext uri="{FF2B5EF4-FFF2-40B4-BE49-F238E27FC236}">
                <a16:creationId xmlns:a16="http://schemas.microsoft.com/office/drawing/2014/main" id="{15658A5A-769C-8C45-134C-34D58D232B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1.2 </a:t>
            </a:r>
            <a:r>
              <a:rPr lang="zh-CN" altLang="en-US" sz="2000" dirty="0">
                <a:solidFill>
                  <a:schemeClr val="accent1"/>
                </a:solidFill>
                <a:latin typeface="微软雅黑" panose="020B0503020204020204" pitchFamily="34" charset="-122"/>
                <a:ea typeface="微软雅黑" panose="020B0503020204020204" pitchFamily="34" charset="-122"/>
              </a:rPr>
              <a:t>研究现状</a:t>
            </a:r>
          </a:p>
        </p:txBody>
      </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8" name="组合 57">
            <a:extLst>
              <a:ext uri="{FF2B5EF4-FFF2-40B4-BE49-F238E27FC236}">
                <a16:creationId xmlns:a16="http://schemas.microsoft.com/office/drawing/2014/main" id="{54C99303-BCAE-2245-5BD2-516C18AB9437}"/>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59" name="流程图: 手动输入 58">
              <a:extLst>
                <a:ext uri="{FF2B5EF4-FFF2-40B4-BE49-F238E27FC236}">
                  <a16:creationId xmlns:a16="http://schemas.microsoft.com/office/drawing/2014/main" id="{B4512365-2F8B-39B0-56A5-79A704FC4A5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B6DBE8C-361C-B14A-4722-B8369C600D09}"/>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cxnSp>
        <p:nvCxnSpPr>
          <p:cNvPr id="4" name="直接箭头连接符 3">
            <a:extLst>
              <a:ext uri="{FF2B5EF4-FFF2-40B4-BE49-F238E27FC236}">
                <a16:creationId xmlns:a16="http://schemas.microsoft.com/office/drawing/2014/main" id="{9838FE2F-1EFD-7354-AB34-3A53D9DE7128}"/>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CC79ABC-FB68-807C-7EC6-F6F4CB20D048}"/>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6" name="文本框 5">
            <a:extLst>
              <a:ext uri="{FF2B5EF4-FFF2-40B4-BE49-F238E27FC236}">
                <a16:creationId xmlns:a16="http://schemas.microsoft.com/office/drawing/2014/main" id="{AF9BDB15-F161-F565-296D-F10F95BCCF4E}"/>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7" name="直接连接符 6">
            <a:extLst>
              <a:ext uri="{FF2B5EF4-FFF2-40B4-BE49-F238E27FC236}">
                <a16:creationId xmlns:a16="http://schemas.microsoft.com/office/drawing/2014/main" id="{B87C7C86-1CC3-4C9E-F09C-3EDCD1988111}"/>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DC62469-9555-7971-C353-0EE406382901}"/>
              </a:ext>
            </a:extLst>
          </p:cNvPr>
          <p:cNvSpPr txBox="1"/>
          <p:nvPr/>
        </p:nvSpPr>
        <p:spPr>
          <a:xfrm>
            <a:off x="1334162" y="2058094"/>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9" name="直接连接符 8">
            <a:extLst>
              <a:ext uri="{FF2B5EF4-FFF2-40B4-BE49-F238E27FC236}">
                <a16:creationId xmlns:a16="http://schemas.microsoft.com/office/drawing/2014/main" id="{C54B3CDE-9AEF-E369-01A9-48B3D798AB38}"/>
              </a:ext>
            </a:extLst>
          </p:cNvPr>
          <p:cNvCxnSpPr>
            <a:cxnSpLocks/>
            <a:endCxn id="8" idx="2"/>
          </p:cNvCxnSpPr>
          <p:nvPr/>
        </p:nvCxnSpPr>
        <p:spPr>
          <a:xfrm flipV="1">
            <a:off x="2706969" y="2581314"/>
            <a:ext cx="0" cy="204488"/>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E25C17B-EB92-4608-35F6-8EF9BEDF8A3C}"/>
              </a:ext>
            </a:extLst>
          </p:cNvPr>
          <p:cNvSpPr txBox="1"/>
          <p:nvPr/>
        </p:nvSpPr>
        <p:spPr>
          <a:xfrm>
            <a:off x="4085577" y="3072932"/>
            <a:ext cx="236465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r>
              <a:rPr lang="en-US" altLang="zh-CN" sz="1400" dirty="0">
                <a:latin typeface="微软雅黑" panose="020B0503020204020204" pitchFamily="34" charset="-122"/>
                <a:ea typeface="微软雅黑" panose="020B0503020204020204" pitchFamily="34" charset="-122"/>
              </a:rPr>
              <a:t>CTC</a:t>
            </a: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6F29C06-7020-5FC1-2751-D09845933A27}"/>
              </a:ext>
            </a:extLst>
          </p:cNvPr>
          <p:cNvSpPr txBox="1"/>
          <p:nvPr/>
        </p:nvSpPr>
        <p:spPr>
          <a:xfrm>
            <a:off x="3937909" y="2058094"/>
            <a:ext cx="2659995"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r>
              <a:rPr lang="en-US" altLang="zh-CN" sz="1400" dirty="0">
                <a:latin typeface="微软雅黑" panose="020B0503020204020204" pitchFamily="34" charset="-122"/>
                <a:ea typeface="微软雅黑" panose="020B0503020204020204" pitchFamily="34" charset="-122"/>
              </a:rPr>
              <a:t>Attention</a:t>
            </a: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5D09CA52-3CBC-A30F-29A7-A56BDAE0FE32}"/>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EDD239E-EEB5-8237-7A4A-A394B6570BEC}"/>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FC671B5-E89A-1EF2-7C51-C2612BF3EE02}"/>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基于注意力机制的序列到序列模型具有建模简便和性能较好等优点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。但是该类模型，尤其是</a:t>
            </a:r>
            <a:r>
              <a:rPr lang="en-US" altLang="zh-CN" sz="1400" dirty="0">
                <a:latin typeface="微软雅黑" panose="020B0503020204020204" pitchFamily="34" charset="-122"/>
                <a:ea typeface="微软雅黑" panose="020B0503020204020204" pitchFamily="34" charset="-122"/>
              </a:rPr>
              <a:t>Transformer</a:t>
            </a:r>
            <a:r>
              <a:rPr lang="zh-CN" altLang="en-US" sz="1400" dirty="0">
                <a:latin typeface="微软雅黑" panose="020B0503020204020204" pitchFamily="34" charset="-122"/>
                <a:ea typeface="微软雅黑" panose="020B0503020204020204" pitchFamily="34" charset="-122"/>
              </a:rPr>
              <a:t>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参数量庞大、计算复杂和难以部署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28F726F-6FCD-FF6A-3E75-E20BDB066450}"/>
              </a:ext>
            </a:extLst>
          </p:cNvPr>
          <p:cNvSpPr/>
          <p:nvPr/>
        </p:nvSpPr>
        <p:spPr>
          <a:xfrm>
            <a:off x="4007266" y="1966827"/>
            <a:ext cx="2448770"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84F0C7FA-F407-56D2-C3C0-ADF75D27E263}"/>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sp>
        <p:nvSpPr>
          <p:cNvPr id="22" name="矩形 21">
            <a:extLst>
              <a:ext uri="{FF2B5EF4-FFF2-40B4-BE49-F238E27FC236}">
                <a16:creationId xmlns:a16="http://schemas.microsoft.com/office/drawing/2014/main" id="{297CD0C4-E1BC-5D08-E084-C3E41BA6BE24}"/>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3" name="直接箭头连接符 22">
            <a:extLst>
              <a:ext uri="{FF2B5EF4-FFF2-40B4-BE49-F238E27FC236}">
                <a16:creationId xmlns:a16="http://schemas.microsoft.com/office/drawing/2014/main" id="{CFC0ABC3-34F8-DAB9-0024-DDE736CF8620}"/>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F1354F-4D97-286A-12AD-328C4565BA25}"/>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5" name="直接连接符 24">
            <a:extLst>
              <a:ext uri="{FF2B5EF4-FFF2-40B4-BE49-F238E27FC236}">
                <a16:creationId xmlns:a16="http://schemas.microsoft.com/office/drawing/2014/main" id="{F1A860F0-C428-656E-CF5E-4A84BB34B06D}"/>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F399E1D-3083-F911-9BA4-BA05DD40ADA4}"/>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7" name="直接连接符 26">
            <a:extLst>
              <a:ext uri="{FF2B5EF4-FFF2-40B4-BE49-F238E27FC236}">
                <a16:creationId xmlns:a16="http://schemas.microsoft.com/office/drawing/2014/main" id="{1CEA38CD-C586-C490-53CE-5530D0A3B76A}"/>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47068D1-AE12-D117-53AD-2E1F16602728}"/>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D5305F69-152A-211F-ADB3-A24A490ACFC9}"/>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A81B0B04-A621-E5EA-69A9-54107C50DB14}"/>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0877FA70-DC0E-2EF3-02E2-8656BC57C12C}"/>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2" name="文本框 31">
            <a:extLst>
              <a:ext uri="{FF2B5EF4-FFF2-40B4-BE49-F238E27FC236}">
                <a16:creationId xmlns:a16="http://schemas.microsoft.com/office/drawing/2014/main" id="{22D76D87-843E-A6AB-9830-C73D39EFC295}"/>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5" name="文本框 34">
            <a:extLst>
              <a:ext uri="{FF2B5EF4-FFF2-40B4-BE49-F238E27FC236}">
                <a16:creationId xmlns:a16="http://schemas.microsoft.com/office/drawing/2014/main" id="{2649B6AF-B6D6-164F-6D23-D10CC489A41E}"/>
              </a:ext>
            </a:extLst>
          </p:cNvPr>
          <p:cNvSpPr txBox="1"/>
          <p:nvPr/>
        </p:nvSpPr>
        <p:spPr>
          <a:xfrm>
            <a:off x="6686284" y="3825044"/>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a:t>
            </a:r>
            <a:r>
              <a:rPr lang="zh-CN" altLang="en-US" sz="1400" dirty="0">
                <a:solidFill>
                  <a:srgbClr val="C00000"/>
                </a:solidFill>
                <a:latin typeface="微软雅黑" panose="020B0503020204020204" pitchFamily="34" charset="-122"/>
                <a:ea typeface="微软雅黑" panose="020B0503020204020204" pitchFamily="34" charset="-122"/>
              </a:rPr>
              <a:t>没有高效的信息融合手段</a:t>
            </a:r>
            <a:r>
              <a:rPr lang="zh-CN" altLang="en-US" sz="1400" dirty="0">
                <a:latin typeface="微软雅黑" panose="020B0503020204020204" pitchFamily="34" charset="-122"/>
                <a:ea typeface="微软雅黑" panose="020B0503020204020204" pitchFamily="34" charset="-122"/>
              </a:rPr>
              <a:t>，导致模型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40" name="直接连接符 39">
            <a:extLst>
              <a:ext uri="{FF2B5EF4-FFF2-40B4-BE49-F238E27FC236}">
                <a16:creationId xmlns:a16="http://schemas.microsoft.com/office/drawing/2014/main" id="{0A03BB4E-6549-531C-363F-E3EA54D4F410}"/>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3859EB85-BEF6-A65B-7EAE-DDA58826761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1E063177-F97A-CB7C-62D5-90ABE5787DB5}"/>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3" name="文本框 45">
            <a:extLst>
              <a:ext uri="{FF2B5EF4-FFF2-40B4-BE49-F238E27FC236}">
                <a16:creationId xmlns:a16="http://schemas.microsoft.com/office/drawing/2014/main" id="{8D2F1076-8EB4-FD10-2B31-9971D1016D49}"/>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34AE8294-3226-8F6B-45A8-5219DBD2CAAA}"/>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5077A64E-FF08-D896-8C20-C052D9E05F51}"/>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82AA61EA-3301-812A-CA86-2A18131183A9}"/>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630E812A-C790-E34C-EBBB-6D7BC36EA050}"/>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B8BCFC02-BE41-E9B5-8C36-7BE424F66BDC}"/>
              </a:ext>
            </a:extLst>
          </p:cNvPr>
          <p:cNvSpPr txBox="1"/>
          <p:nvPr/>
        </p:nvSpPr>
        <p:spPr>
          <a:xfrm>
            <a:off x="192082" y="5898222"/>
            <a:ext cx="11803887"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 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 Proceedings of the 28th International Conference on Computational Linguistics. 2020: 480-496.</a:t>
            </a:r>
          </a:p>
        </p:txBody>
      </p:sp>
      <p:sp>
        <p:nvSpPr>
          <p:cNvPr id="53" name="文本框 52">
            <a:extLst>
              <a:ext uri="{FF2B5EF4-FFF2-40B4-BE49-F238E27FC236}">
                <a16:creationId xmlns:a16="http://schemas.microsoft.com/office/drawing/2014/main" id="{C6BF29A1-1C5A-FFDB-234E-B5F7F992EFA7}"/>
              </a:ext>
            </a:extLst>
          </p:cNvPr>
          <p:cNvSpPr txBox="1"/>
          <p:nvPr/>
        </p:nvSpPr>
        <p:spPr>
          <a:xfrm>
            <a:off x="6686283" y="2970981"/>
            <a:ext cx="5266261" cy="625171"/>
          </a:xfrm>
          <a:prstGeom prst="rect">
            <a:avLst/>
          </a:prstGeom>
          <a:noFill/>
          <a:ln w="38100">
            <a:solidFill>
              <a:srgbClr val="C00000"/>
            </a:solidFill>
          </a:ln>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如何</a:t>
            </a:r>
            <a:r>
              <a:rPr lang="zh-CN" altLang="en-US" sz="1400" dirty="0">
                <a:solidFill>
                  <a:srgbClr val="C00000"/>
                </a:solidFill>
                <a:latin typeface="微软雅黑" panose="020B0503020204020204" pitchFamily="34" charset="-122"/>
                <a:ea typeface="微软雅黑" panose="020B0503020204020204" pitchFamily="34" charset="-122"/>
              </a:rPr>
              <a:t>有效降低</a:t>
            </a:r>
            <a:r>
              <a:rPr lang="zh-CN" altLang="en-US" sz="1400" dirty="0">
                <a:latin typeface="微软雅黑" panose="020B0503020204020204" pitchFamily="34" charset="-122"/>
                <a:ea typeface="微软雅黑" panose="020B0503020204020204" pitchFamily="34" charset="-122"/>
              </a:rPr>
              <a:t>参数量和计算复杂度，在</a:t>
            </a:r>
            <a:r>
              <a:rPr lang="zh-CN" altLang="en-US" sz="1400" dirty="0">
                <a:solidFill>
                  <a:srgbClr val="C00000"/>
                </a:solidFill>
                <a:latin typeface="微软雅黑" panose="020B0503020204020204" pitchFamily="34" charset="-122"/>
                <a:ea typeface="微软雅黑" panose="020B0503020204020204" pitchFamily="34" charset="-122"/>
              </a:rPr>
              <a:t>计算资源有限</a:t>
            </a:r>
            <a:r>
              <a:rPr lang="zh-CN" altLang="en-US" sz="1400" dirty="0">
                <a:latin typeface="微软雅黑" panose="020B0503020204020204" pitchFamily="34" charset="-122"/>
                <a:ea typeface="微软雅黑" panose="020B0503020204020204" pitchFamily="34" charset="-122"/>
              </a:rPr>
              <a:t>的车载平台上实现</a:t>
            </a:r>
            <a:r>
              <a:rPr lang="zh-CN" altLang="en-US" sz="1400" dirty="0">
                <a:solidFill>
                  <a:srgbClr val="C00000"/>
                </a:solidFill>
                <a:latin typeface="微软雅黑" panose="020B0503020204020204" pitchFamily="34" charset="-122"/>
                <a:ea typeface="微软雅黑" panose="020B0503020204020204" pitchFamily="34" charset="-122"/>
              </a:rPr>
              <a:t>高效的语音识别</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54" name="箭头: 下 53">
            <a:extLst>
              <a:ext uri="{FF2B5EF4-FFF2-40B4-BE49-F238E27FC236}">
                <a16:creationId xmlns:a16="http://schemas.microsoft.com/office/drawing/2014/main" id="{58CC8A0F-A19A-EA14-939E-AE144D908699}"/>
              </a:ext>
            </a:extLst>
          </p:cNvPr>
          <p:cNvSpPr/>
          <p:nvPr/>
        </p:nvSpPr>
        <p:spPr>
          <a:xfrm>
            <a:off x="9059787" y="2528900"/>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FC8985E-532B-271C-EF9F-1489F2F919CF}"/>
              </a:ext>
            </a:extLst>
          </p:cNvPr>
          <p:cNvSpPr txBox="1"/>
          <p:nvPr/>
        </p:nvSpPr>
        <p:spPr>
          <a:xfrm>
            <a:off x="9429281" y="2543529"/>
            <a:ext cx="900100" cy="345094"/>
          </a:xfrm>
          <a:prstGeom prst="rect">
            <a:avLst/>
          </a:prstGeom>
          <a:noFill/>
        </p:spPr>
        <p:txBody>
          <a:bodyPr wrap="square">
            <a:spAutoFit/>
          </a:bodyPr>
          <a:lstStyle/>
          <a:p>
            <a:pPr algn="ctr" eaLnBrk="1">
              <a:lnSpc>
                <a:spcPct val="130000"/>
              </a:lnSpc>
            </a:pPr>
            <a:r>
              <a:rPr lang="zh-CN" altLang="en-US" sz="1400" dirty="0">
                <a:latin typeface="微软雅黑" panose="020B0503020204020204" pitchFamily="34" charset="-122"/>
                <a:ea typeface="微软雅黑" panose="020B0503020204020204" pitchFamily="34" charset="-122"/>
              </a:rPr>
              <a:t>亟待解决</a:t>
            </a:r>
            <a:endParaRPr lang="en-US" altLang="zh-CN" sz="14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9805EB60-570E-FC90-6F90-65AC1AD82D5C}"/>
              </a:ext>
            </a:extLst>
          </p:cNvPr>
          <p:cNvSpPr txBox="1"/>
          <p:nvPr/>
        </p:nvSpPr>
        <p:spPr>
          <a:xfrm>
            <a:off x="6686284" y="5221802"/>
            <a:ext cx="5266261" cy="625171"/>
          </a:xfrm>
          <a:prstGeom prst="rect">
            <a:avLst/>
          </a:prstGeom>
          <a:noFill/>
          <a:ln w="38100">
            <a:solidFill>
              <a:srgbClr val="C00000"/>
            </a:solidFill>
          </a:ln>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如何在不引入预训练模型的前提下，</a:t>
            </a:r>
            <a:r>
              <a:rPr lang="zh-CN" altLang="en-US" sz="1400" dirty="0">
                <a:solidFill>
                  <a:srgbClr val="C00000"/>
                </a:solidFill>
                <a:latin typeface="微软雅黑" panose="020B0503020204020204" pitchFamily="34" charset="-122"/>
                <a:ea typeface="微软雅黑" panose="020B0503020204020204" pitchFamily="34" charset="-122"/>
              </a:rPr>
              <a:t>高效融合</a:t>
            </a:r>
            <a:r>
              <a:rPr lang="zh-CN" altLang="en-US" sz="1400" dirty="0">
                <a:latin typeface="微软雅黑" panose="020B0503020204020204" pitchFamily="34" charset="-122"/>
                <a:ea typeface="微软雅黑" panose="020B0503020204020204" pitchFamily="34" charset="-122"/>
              </a:rPr>
              <a:t>所有的交互信息，在</a:t>
            </a:r>
            <a:r>
              <a:rPr lang="zh-CN" altLang="en-US" sz="1400" dirty="0">
                <a:solidFill>
                  <a:srgbClr val="C00000"/>
                </a:solidFill>
                <a:latin typeface="微软雅黑" panose="020B0503020204020204" pitchFamily="34" charset="-122"/>
                <a:ea typeface="微软雅黑" panose="020B0503020204020204" pitchFamily="34" charset="-122"/>
              </a:rPr>
              <a:t>计算资源有限</a:t>
            </a:r>
            <a:r>
              <a:rPr lang="zh-CN" altLang="en-US" sz="1400" dirty="0">
                <a:latin typeface="微软雅黑" panose="020B0503020204020204" pitchFamily="34" charset="-122"/>
                <a:ea typeface="微软雅黑" panose="020B0503020204020204" pitchFamily="34" charset="-122"/>
              </a:rPr>
              <a:t>的车载平台上实现</a:t>
            </a:r>
            <a:r>
              <a:rPr lang="zh-CN" altLang="en-US" sz="1400" dirty="0">
                <a:solidFill>
                  <a:srgbClr val="C00000"/>
                </a:solidFill>
                <a:latin typeface="微软雅黑" panose="020B0503020204020204" pitchFamily="34" charset="-122"/>
                <a:ea typeface="微软雅黑" panose="020B0503020204020204" pitchFamily="34" charset="-122"/>
              </a:rPr>
              <a:t>高效的语言理解</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62" name="箭头: 下 61">
            <a:extLst>
              <a:ext uri="{FF2B5EF4-FFF2-40B4-BE49-F238E27FC236}">
                <a16:creationId xmlns:a16="http://schemas.microsoft.com/office/drawing/2014/main" id="{5DC26CE5-3765-A448-9376-A892880B36F8}"/>
              </a:ext>
            </a:extLst>
          </p:cNvPr>
          <p:cNvSpPr/>
          <p:nvPr/>
        </p:nvSpPr>
        <p:spPr>
          <a:xfrm>
            <a:off x="9069241" y="4788871"/>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12D4645F-9D63-3284-7677-3888ADBA0F6D}"/>
              </a:ext>
            </a:extLst>
          </p:cNvPr>
          <p:cNvSpPr txBox="1"/>
          <p:nvPr/>
        </p:nvSpPr>
        <p:spPr>
          <a:xfrm>
            <a:off x="9433872" y="4794858"/>
            <a:ext cx="900100" cy="345094"/>
          </a:xfrm>
          <a:prstGeom prst="rect">
            <a:avLst/>
          </a:prstGeom>
          <a:noFill/>
        </p:spPr>
        <p:txBody>
          <a:bodyPr wrap="square">
            <a:spAutoFit/>
          </a:bodyPr>
          <a:lstStyle/>
          <a:p>
            <a:pPr algn="ctr" eaLnBrk="1">
              <a:lnSpc>
                <a:spcPct val="130000"/>
              </a:lnSpc>
            </a:pPr>
            <a:r>
              <a:rPr lang="zh-CN" altLang="en-US" sz="1400" dirty="0">
                <a:latin typeface="微软雅黑" panose="020B0503020204020204" pitchFamily="34" charset="-122"/>
                <a:ea typeface="微软雅黑" panose="020B0503020204020204" pitchFamily="34" charset="-122"/>
              </a:rPr>
              <a:t>亟待解决</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1.3 </a:t>
            </a:r>
            <a:r>
              <a:rPr lang="zh-CN" altLang="en-US" sz="2000" dirty="0">
                <a:solidFill>
                  <a:schemeClr val="accent1"/>
                </a:solidFill>
                <a:latin typeface="微软雅黑" panose="020B0503020204020204" pitchFamily="34" charset="-122"/>
                <a:ea typeface="微软雅黑" panose="020B0503020204020204" pitchFamily="34" charset="-122"/>
              </a:rPr>
              <a:t>研究目标与研究内容</a:t>
            </a:r>
          </a:p>
        </p:txBody>
      </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主要工作</a:t>
              </a:r>
            </a:p>
          </p:txBody>
        </p:sp>
      </p:grpSp>
      <p:grpSp>
        <p:nvGrpSpPr>
          <p:cNvPr id="27" name="组合 26">
            <a:extLst>
              <a:ext uri="{FF2B5EF4-FFF2-40B4-BE49-F238E27FC236}">
                <a16:creationId xmlns:a16="http://schemas.microsoft.com/office/drawing/2014/main" id="{4376F7BB-3C37-259C-D3B4-3036A1B20B9B}"/>
              </a:ext>
            </a:extLst>
          </p:cNvPr>
          <p:cNvGrpSpPr/>
          <p:nvPr/>
        </p:nvGrpSpPr>
        <p:grpSpPr>
          <a:xfrm>
            <a:off x="5308170" y="32674"/>
            <a:ext cx="1777861" cy="359995"/>
            <a:chOff x="480079" y="3357001"/>
            <a:chExt cx="1439979" cy="359995"/>
          </a:xfrm>
          <a:effectLst>
            <a:outerShdw blurRad="50800" dist="38100" dir="2700000" algn="tl" rotWithShape="0">
              <a:prstClr val="black">
                <a:alpha val="40000"/>
              </a:prstClr>
            </a:outerShdw>
          </a:effectLst>
        </p:grpSpPr>
        <p:sp>
          <p:nvSpPr>
            <p:cNvPr id="28" name="流程图: 手动输入 27">
              <a:extLst>
                <a:ext uri="{FF2B5EF4-FFF2-40B4-BE49-F238E27FC236}">
                  <a16:creationId xmlns:a16="http://schemas.microsoft.com/office/drawing/2014/main" id="{00A7CC33-E0E0-4C0C-3F02-A33920E3371D}"/>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C2E31A6A-8BD7-D81C-C353-107476A7FEEA}"/>
                </a:ext>
              </a:extLst>
            </p:cNvPr>
            <p:cNvSpPr txBox="1"/>
            <p:nvPr/>
          </p:nvSpPr>
          <p:spPr>
            <a:xfrm>
              <a:off x="564115" y="3378442"/>
              <a:ext cx="1355943"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研究背景及意义</a:t>
              </a:r>
            </a:p>
          </p:txBody>
        </p:sp>
      </p:grpSp>
      <p:sp>
        <p:nvSpPr>
          <p:cNvPr id="3" name="文本框 2">
            <a:extLst>
              <a:ext uri="{FF2B5EF4-FFF2-40B4-BE49-F238E27FC236}">
                <a16:creationId xmlns:a16="http://schemas.microsoft.com/office/drawing/2014/main" id="{2539B8EB-BC3B-64D5-18E8-149CE65E5F60}"/>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a:t>
            </a:r>
            <a:r>
              <a:rPr lang="zh-CN" altLang="en-US" sz="1400" dirty="0">
                <a:solidFill>
                  <a:srgbClr val="C00000"/>
                </a:solidFill>
                <a:latin typeface="微软雅黑" panose="020B0503020204020204" pitchFamily="34" charset="-122"/>
                <a:ea typeface="微软雅黑" panose="020B0503020204020204" pitchFamily="34" charset="-122"/>
              </a:rPr>
              <a:t>基于残差分组线性变换的解码器结构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交互能力不足</a:t>
            </a:r>
            <a:r>
              <a:rPr lang="zh-CN" altLang="en-US" sz="1400" dirty="0">
                <a:latin typeface="微软雅黑" panose="020B0503020204020204" pitchFamily="34" charset="-122"/>
                <a:ea typeface="微软雅黑" panose="020B0503020204020204" pitchFamily="34" charset="-122"/>
              </a:rPr>
              <a:t>的问题，探索</a:t>
            </a:r>
            <a:r>
              <a:rPr lang="zh-CN" altLang="en-US" sz="1400" dirty="0">
                <a:solidFill>
                  <a:srgbClr val="C00000"/>
                </a:solidFill>
                <a:latin typeface="微软雅黑" panose="020B0503020204020204" pitchFamily="34" charset="-122"/>
                <a:ea typeface="微软雅黑" panose="020B0503020204020204" pitchFamily="34" charset="-122"/>
              </a:rPr>
              <a:t>基于标签感知的图交互模型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本地智能语音对话系统搭建</a:t>
            </a:r>
            <a:r>
              <a:rPr lang="zh-CN" altLang="en-US" sz="1400" dirty="0">
                <a:latin typeface="微软雅黑" panose="020B0503020204020204" pitchFamily="34" charset="-122"/>
                <a:ea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rPr>
              <a:t>数据安全</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自然实时</a:t>
            </a:r>
            <a:r>
              <a:rPr lang="zh-CN" altLang="en-US" sz="1400" dirty="0">
                <a:latin typeface="微软雅黑" panose="020B0503020204020204" pitchFamily="34" charset="-122"/>
                <a:ea typeface="微软雅黑" panose="020B0503020204020204" pitchFamily="34" charset="-122"/>
              </a:rPr>
              <a:t>的</a:t>
            </a:r>
            <a:r>
              <a:rPr lang="zh-CN" altLang="en-US" sz="1400" dirty="0">
                <a:solidFill>
                  <a:srgbClr val="C00000"/>
                </a:solidFill>
                <a:latin typeface="微软雅黑" panose="020B0503020204020204" pitchFamily="34" charset="-122"/>
                <a:ea typeface="微软雅黑" panose="020B0503020204020204" pitchFamily="34" charset="-122"/>
              </a:rPr>
              <a:t>离线</a:t>
            </a:r>
            <a:r>
              <a:rPr lang="zh-CN" altLang="en-US" sz="1400" dirty="0">
                <a:latin typeface="微软雅黑" panose="020B0503020204020204" pitchFamily="34" charset="-122"/>
                <a:ea typeface="微软雅黑" panose="020B0503020204020204" pitchFamily="34" charset="-122"/>
              </a:rPr>
              <a:t>智能语音对话。</a:t>
            </a:r>
          </a:p>
        </p:txBody>
      </p:sp>
      <p:sp>
        <p:nvSpPr>
          <p:cNvPr id="4" name="矩形 3">
            <a:extLst>
              <a:ext uri="{FF2B5EF4-FFF2-40B4-BE49-F238E27FC236}">
                <a16:creationId xmlns:a16="http://schemas.microsoft.com/office/drawing/2014/main" id="{5CD37089-2FBE-8C8F-8EA9-485D8B8AB468}"/>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C680716-CE97-5D50-E654-DB88ED7B7D53}"/>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5E8D4F24-3891-1B8A-388E-D83393C0B285}"/>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首先引入残差分组线性变换方法，设计“钻石”型缩放单元，然后基于逐块缩放策略将缩放单元嵌入到解码器块中，最后堆叠若干轻量级解码器块并耦合前馈网络层，实现自动语音识别模型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8C5D4B31-8C8B-080D-A28D-9C6BDAE0D8CA}"/>
              </a:ext>
            </a:extLst>
          </p:cNvPr>
          <p:cNvSpPr txBox="1"/>
          <p:nvPr/>
        </p:nvSpPr>
        <p:spPr>
          <a:xfrm>
            <a:off x="4434276" y="4605019"/>
            <a:ext cx="3312366"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首先构造标签映射模块，获取原始话语与标签语义之间的相关性以提供丰富的先验知识，其次搭建全局图交互模块，对语句级别的意图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槽位交互过程进行建模以提供全局优化，实现自然语言理解模型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交互能力和预测精度的提高</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12663DD8-7125-1A3B-1051-0A1B83B79915}"/>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首先根据车身结构选择嵌入式设备，其次收集特定场景下的驾驶数据集，接着训练自动语音识别、自然语言理解等模型并进行集成与移植，最后根据实际用车环境搭建配套硬件平台，实现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627AF775-C69B-2F9A-82DA-80B8A21CAE29}"/>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DD27E4B-07DC-AA78-37E9-F56423216D99}"/>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CE9FBDDB-4AB0-1D94-0CB0-0775B644EA5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3805F82C-E3C5-5485-003E-A54492A8732D}"/>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706F86F-B23C-8CE2-3C44-EDC9CCB2A7C2}"/>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C0BCB230-2322-EAD0-1728-C2348F778377}"/>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6349A6A-425A-BD53-CE3A-278D6C1B157D}"/>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372EBF60-143E-5B2E-5CF4-6684BF5148FB}"/>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C759257-D7F4-850B-864A-E90B43D5EA1C}"/>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r>
              <a:rPr lang="zh-CN" altLang="en-US" sz="1600" dirty="0">
                <a:latin typeface="微软雅黑" panose="020B0503020204020204" pitchFamily="34" charset="-122"/>
                <a:ea typeface="微软雅黑" panose="020B0503020204020204" pitchFamily="34" charset="-122"/>
              </a:rPr>
              <a:t>的</a:t>
            </a:r>
            <a:endParaRPr lang="en-US" altLang="zh-CN" sz="1600" dirty="0">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本地智能语音对话系统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6122598" y="2312876"/>
            <a:ext cx="3170129"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主要工作</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968208"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12" name="流程图: 手动输入 11">
            <a:extLst>
              <a:ext uri="{FF2B5EF4-FFF2-40B4-BE49-F238E27FC236}">
                <a16:creationId xmlns:a16="http://schemas.microsoft.com/office/drawing/2014/main" id="{2000A411-C18D-91BC-5CC8-BED81A2B1698}"/>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sp>
        <p:nvSpPr>
          <p:cNvPr id="2" name="MH_Entry_1">
            <a:extLst>
              <a:ext uri="{FF2B5EF4-FFF2-40B4-BE49-F238E27FC236}">
                <a16:creationId xmlns:a16="http://schemas.microsoft.com/office/drawing/2014/main" id="{E54E2245-61D6-06CB-132D-D4E5D7EA8A67}"/>
              </a:ext>
            </a:extLst>
          </p:cNvPr>
          <p:cNvSpPr txBox="1">
            <a:spLocks noChangeArrowheads="1"/>
          </p:cNvSpPr>
          <p:nvPr>
            <p:custDataLst>
              <p:tags r:id="rId1"/>
            </p:custDataLst>
          </p:nvPr>
        </p:nvSpPr>
        <p:spPr bwMode="auto">
          <a:xfrm>
            <a:off x="6024834" y="3205793"/>
            <a:ext cx="6000115" cy="154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457200" indent="-457200" eaLnBrk="1" latinLnBrk="0" hangingPunct="1">
              <a:lnSpc>
                <a:spcPct val="200000"/>
              </a:lnSpc>
              <a:buFont typeface="Wingdings" panose="05000000000000000000" charset="0"/>
              <a:buChar char="Ø"/>
            </a:pPr>
            <a:r>
              <a:rPr lang="zh-CN" altLang="en-US" sz="1800" dirty="0">
                <a:solidFill>
                  <a:srgbClr val="C00000"/>
                </a:solidFill>
                <a:latin typeface="微软雅黑" panose="020B0503020204020204" pitchFamily="34" charset="-122"/>
                <a:ea typeface="微软雅黑" panose="020B0503020204020204" pitchFamily="34" charset="-122"/>
              </a:rPr>
              <a:t>基于残差分组线性变换解码器的自动语音识别</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3</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a:p>
            <a:pPr marL="457200" indent="-457200" eaLnBrk="1" latinLnBrk="0" hangingPunct="1">
              <a:lnSpc>
                <a:spcPct val="20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基于标签感知图交互的自然语言理解（</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4</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a:p>
            <a:pPr marL="457200" indent="-457200" eaLnBrk="1" latinLnBrk="0" hangingPunct="1">
              <a:lnSpc>
                <a:spcPct val="200000"/>
              </a:lnSpc>
              <a:buFont typeface="Wingdings" panose="05000000000000000000" charset="0"/>
              <a:buChar char="Ø"/>
            </a:pPr>
            <a:r>
              <a:rPr lang="zh-CN" altLang="en-US" sz="1800" dirty="0">
                <a:solidFill>
                  <a:srgbClr val="000000"/>
                </a:solidFill>
                <a:latin typeface="微软雅黑" panose="020B0503020204020204" pitchFamily="34" charset="-122"/>
                <a:ea typeface="微软雅黑" panose="020B0503020204020204" pitchFamily="34" charset="-122"/>
              </a:rPr>
              <a:t>面向车载嵌入式设备的本地智能语音对话系统（</a:t>
            </a:r>
            <a:r>
              <a:rPr lang="zh-CN" altLang="en-US" sz="1800" dirty="0">
                <a:solidFill>
                  <a:srgbClr val="00608B"/>
                </a:solidFill>
                <a:latin typeface="微软雅黑" panose="020B0503020204020204" pitchFamily="34" charset="-122"/>
                <a:ea typeface="微软雅黑" panose="020B0503020204020204" pitchFamily="34" charset="-122"/>
              </a:rPr>
              <a:t>第</a:t>
            </a:r>
            <a:r>
              <a:rPr lang="en-US" altLang="zh-CN" sz="1800" dirty="0">
                <a:solidFill>
                  <a:srgbClr val="00608B"/>
                </a:solidFill>
                <a:latin typeface="微软雅黑" panose="020B0503020204020204" pitchFamily="34" charset="-122"/>
                <a:ea typeface="微软雅黑" panose="020B0503020204020204" pitchFamily="34" charset="-122"/>
              </a:rPr>
              <a:t>5</a:t>
            </a:r>
            <a:r>
              <a:rPr lang="zh-CN" altLang="en-US" sz="1800" dirty="0">
                <a:solidFill>
                  <a:srgbClr val="00608B"/>
                </a:solidFill>
                <a:latin typeface="微软雅黑" panose="020B0503020204020204" pitchFamily="34" charset="-122"/>
                <a:ea typeface="微软雅黑" panose="020B0503020204020204" pitchFamily="34" charset="-122"/>
              </a:rPr>
              <a:t>章</a:t>
            </a:r>
            <a:r>
              <a:rPr lang="zh-CN" altLang="en-US" sz="180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——Transformer</a:t>
            </a:r>
            <a:r>
              <a:rPr lang="zh-CN" altLang="en-US" sz="2000" dirty="0">
                <a:solidFill>
                  <a:schemeClr val="accent1"/>
                </a:solidFill>
                <a:latin typeface="微软雅黑" panose="020B0503020204020204" pitchFamily="34" charset="-122"/>
                <a:ea typeface="微软雅黑" panose="020B0503020204020204" pitchFamily="34" charset="-122"/>
              </a:rPr>
              <a:t>模型结构及“钻石”型缩放单元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2" name="Rectangle 247">
            <a:extLst>
              <a:ext uri="{FF2B5EF4-FFF2-40B4-BE49-F238E27FC236}">
                <a16:creationId xmlns:a16="http://schemas.microsoft.com/office/drawing/2014/main" id="{D0333E19-3A7E-49FA-B983-F71642EBD728}"/>
              </a:ext>
            </a:extLst>
          </p:cNvPr>
          <p:cNvSpPr>
            <a:spLocks noChangeArrowheads="1"/>
          </p:cNvSpPr>
          <p:nvPr/>
        </p:nvSpPr>
        <p:spPr bwMode="auto">
          <a:xfrm>
            <a:off x="5051884" y="18562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AutoShape 4">
            <a:extLst>
              <a:ext uri="{FF2B5EF4-FFF2-40B4-BE49-F238E27FC236}">
                <a16:creationId xmlns:a16="http://schemas.microsoft.com/office/drawing/2014/main" id="{8CC709D1-5B33-4F1F-9658-C25D4DB639BE}"/>
              </a:ext>
            </a:extLst>
          </p:cNvPr>
          <p:cNvSpPr>
            <a:spLocks noChangeArrowheads="1"/>
          </p:cNvSpPr>
          <p:nvPr/>
        </p:nvSpPr>
        <p:spPr bwMode="auto">
          <a:xfrm>
            <a:off x="192082" y="1424477"/>
            <a:ext cx="2420732"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en-US" altLang="zh-CN" sz="1800" dirty="0">
                <a:solidFill>
                  <a:schemeClr val="bg1"/>
                </a:solidFill>
                <a:latin typeface="Arial" panose="020B0604020202020204" pitchFamily="34" charset="0"/>
                <a:ea typeface="华文楷体" panose="02010600040101010101" pitchFamily="2" charset="-122"/>
              </a:rPr>
              <a:t>Transformer</a:t>
            </a:r>
            <a:r>
              <a:rPr lang="zh-CN" altLang="en-US" sz="1800" dirty="0">
                <a:solidFill>
                  <a:schemeClr val="bg1"/>
                </a:solidFill>
                <a:latin typeface="Arial" panose="020B0604020202020204" pitchFamily="34" charset="0"/>
                <a:ea typeface="华文楷体" panose="02010600040101010101" pitchFamily="2" charset="-122"/>
              </a:rPr>
              <a:t>模型结构</a:t>
            </a:r>
          </a:p>
        </p:txBody>
      </p:sp>
      <p:cxnSp>
        <p:nvCxnSpPr>
          <p:cNvPr id="9" name="直接连接符 8">
            <a:extLst>
              <a:ext uri="{FF2B5EF4-FFF2-40B4-BE49-F238E27FC236}">
                <a16:creationId xmlns:a16="http://schemas.microsoft.com/office/drawing/2014/main" id="{79CC8B94-C1CC-90C8-0174-7976179027F5}"/>
              </a:ext>
            </a:extLst>
          </p:cNvPr>
          <p:cNvCxnSpPr>
            <a:cxnSpLocks/>
          </p:cNvCxnSpPr>
          <p:nvPr/>
        </p:nvCxnSpPr>
        <p:spPr>
          <a:xfrm flipV="1">
            <a:off x="3611724"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5358E44E-4CBB-486A-DF19-CF4C3DFAF37F}"/>
              </a:ext>
            </a:extLst>
          </p:cNvPr>
          <p:cNvPicPr>
            <a:picLocks noChangeAspect="1"/>
          </p:cNvPicPr>
          <p:nvPr/>
        </p:nvPicPr>
        <p:blipFill>
          <a:blip r:embed="rId3"/>
          <a:stretch>
            <a:fillRect/>
          </a:stretch>
        </p:blipFill>
        <p:spPr>
          <a:xfrm>
            <a:off x="11324" y="1856277"/>
            <a:ext cx="3452158" cy="4646507"/>
          </a:xfrm>
          <a:prstGeom prst="rect">
            <a:avLst/>
          </a:prstGeom>
        </p:spPr>
      </p:pic>
      <p:sp>
        <p:nvSpPr>
          <p:cNvPr id="17" name="矩形 16">
            <a:extLst>
              <a:ext uri="{FF2B5EF4-FFF2-40B4-BE49-F238E27FC236}">
                <a16:creationId xmlns:a16="http://schemas.microsoft.com/office/drawing/2014/main" id="{18863F11-7A1E-8BFC-5F72-89E04028725C}"/>
              </a:ext>
            </a:extLst>
          </p:cNvPr>
          <p:cNvSpPr/>
          <p:nvPr/>
        </p:nvSpPr>
        <p:spPr>
          <a:xfrm>
            <a:off x="349010" y="3537012"/>
            <a:ext cx="1303431" cy="20882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8DB7EB1-736B-CE05-A051-09FBFE7F2879}"/>
              </a:ext>
            </a:extLst>
          </p:cNvPr>
          <p:cNvSpPr/>
          <p:nvPr/>
        </p:nvSpPr>
        <p:spPr>
          <a:xfrm>
            <a:off x="1796458" y="2748515"/>
            <a:ext cx="1270981" cy="28767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00A2EEE-819B-E629-5492-125E8706CE0A}"/>
              </a:ext>
            </a:extLst>
          </p:cNvPr>
          <p:cNvSpPr txBox="1"/>
          <p:nvPr/>
        </p:nvSpPr>
        <p:spPr>
          <a:xfrm>
            <a:off x="565060" y="3163801"/>
            <a:ext cx="864095" cy="338554"/>
          </a:xfrm>
          <a:prstGeom prst="rect">
            <a:avLst/>
          </a:prstGeom>
          <a:noFill/>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编码器</a:t>
            </a:r>
          </a:p>
        </p:txBody>
      </p:sp>
      <p:sp>
        <p:nvSpPr>
          <p:cNvPr id="20" name="文本框 19">
            <a:extLst>
              <a:ext uri="{FF2B5EF4-FFF2-40B4-BE49-F238E27FC236}">
                <a16:creationId xmlns:a16="http://schemas.microsoft.com/office/drawing/2014/main" id="{2DC569C4-2516-9471-61FA-8A15B8591A72}"/>
              </a:ext>
            </a:extLst>
          </p:cNvPr>
          <p:cNvSpPr txBox="1"/>
          <p:nvPr/>
        </p:nvSpPr>
        <p:spPr>
          <a:xfrm>
            <a:off x="1145575" y="2409961"/>
            <a:ext cx="864096" cy="338554"/>
          </a:xfrm>
          <a:prstGeom prst="rect">
            <a:avLst/>
          </a:prstGeom>
          <a:noFill/>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解码器</a:t>
            </a:r>
          </a:p>
        </p:txBody>
      </p:sp>
      <p:sp>
        <p:nvSpPr>
          <p:cNvPr id="27" name="AutoShape 4">
            <a:extLst>
              <a:ext uri="{FF2B5EF4-FFF2-40B4-BE49-F238E27FC236}">
                <a16:creationId xmlns:a16="http://schemas.microsoft.com/office/drawing/2014/main" id="{4F1632CA-0A39-1FE1-8BB9-E97F34141E1D}"/>
              </a:ext>
            </a:extLst>
          </p:cNvPr>
          <p:cNvSpPr>
            <a:spLocks noChangeArrowheads="1"/>
          </p:cNvSpPr>
          <p:nvPr/>
        </p:nvSpPr>
        <p:spPr bwMode="auto">
          <a:xfrm>
            <a:off x="3791744" y="1421084"/>
            <a:ext cx="2135265"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“钻石”型缩放单元</a:t>
            </a:r>
          </a:p>
        </p:txBody>
      </p:sp>
      <p:pic>
        <p:nvPicPr>
          <p:cNvPr id="31" name="图片 30">
            <a:extLst>
              <a:ext uri="{FF2B5EF4-FFF2-40B4-BE49-F238E27FC236}">
                <a16:creationId xmlns:a16="http://schemas.microsoft.com/office/drawing/2014/main" id="{B9312BFC-164C-39C6-A7C2-628E70D8CCF3}"/>
              </a:ext>
            </a:extLst>
          </p:cNvPr>
          <p:cNvPicPr>
            <a:picLocks noChangeAspect="1"/>
          </p:cNvPicPr>
          <p:nvPr/>
        </p:nvPicPr>
        <p:blipFill>
          <a:blip r:embed="rId4"/>
          <a:stretch>
            <a:fillRect/>
          </a:stretch>
        </p:blipFill>
        <p:spPr>
          <a:xfrm>
            <a:off x="3810037" y="3284984"/>
            <a:ext cx="5680427" cy="1935090"/>
          </a:xfrm>
          <a:prstGeom prst="rect">
            <a:avLst/>
          </a:prstGeom>
        </p:spPr>
      </p:pic>
      <p:sp>
        <p:nvSpPr>
          <p:cNvPr id="74" name="文本框 73">
            <a:extLst>
              <a:ext uri="{FF2B5EF4-FFF2-40B4-BE49-F238E27FC236}">
                <a16:creationId xmlns:a16="http://schemas.microsoft.com/office/drawing/2014/main" id="{D3D46B72-F62B-3812-92C6-72CF082DA588}"/>
              </a:ext>
            </a:extLst>
          </p:cNvPr>
          <p:cNvSpPr txBox="1"/>
          <p:nvPr/>
        </p:nvSpPr>
        <p:spPr>
          <a:xfrm>
            <a:off x="3810037" y="1911407"/>
            <a:ext cx="8171383" cy="1156855"/>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b="0">
                <a:latin typeface="微软雅黑" panose="020B0503020204020204" pitchFamily="34" charset="-122"/>
                <a:ea typeface="微软雅黑" panose="020B0503020204020204" pitchFamily="34" charset="-122"/>
              </a:defRPr>
            </a:lvl1pPr>
          </a:lstStyle>
          <a:p>
            <a:r>
              <a:rPr lang="zh-CN" altLang="en-US" b="1" dirty="0"/>
              <a:t>针对基于深度编</a:t>
            </a:r>
            <a:r>
              <a:rPr lang="en-US" altLang="zh-CN" b="1" dirty="0"/>
              <a:t>—</a:t>
            </a:r>
            <a:r>
              <a:rPr lang="zh-CN" altLang="en-US" b="1" dirty="0"/>
              <a:t>解码器的自动语音识别模型参数量庞大的问题，提出了一种基于残差分组线性变换的解码器结构，该结构关键模块为</a:t>
            </a:r>
            <a:r>
              <a:rPr lang="zh-CN" altLang="en-US" b="1" dirty="0">
                <a:solidFill>
                  <a:srgbClr val="C00000"/>
                </a:solidFill>
              </a:rPr>
              <a:t>“钻石”型缩放单元</a:t>
            </a:r>
            <a:r>
              <a:rPr lang="zh-CN" altLang="en-US" b="1" dirty="0"/>
              <a:t>，其内部采用稀疏连接，同一组的神经元共享相同的权重矩阵，</a:t>
            </a:r>
            <a:r>
              <a:rPr lang="zh-CN" altLang="en-US" b="1" dirty="0">
                <a:solidFill>
                  <a:srgbClr val="C00000"/>
                </a:solidFill>
              </a:rPr>
              <a:t>实现模型参数量和计算复杂度的降低</a:t>
            </a:r>
            <a:r>
              <a:rPr lang="zh-CN" altLang="en-US" b="1" dirty="0"/>
              <a:t>。</a:t>
            </a:r>
          </a:p>
        </p:txBody>
      </p:sp>
      <p:sp>
        <p:nvSpPr>
          <p:cNvPr id="75" name="文本框 74">
            <a:extLst>
              <a:ext uri="{FF2B5EF4-FFF2-40B4-BE49-F238E27FC236}">
                <a16:creationId xmlns:a16="http://schemas.microsoft.com/office/drawing/2014/main" id="{D02EE60B-9247-0007-0E8C-DADDEE6DE953}"/>
              </a:ext>
            </a:extLst>
          </p:cNvPr>
          <p:cNvSpPr txBox="1"/>
          <p:nvPr/>
        </p:nvSpPr>
        <p:spPr>
          <a:xfrm>
            <a:off x="3810037" y="5425566"/>
            <a:ext cx="2682007" cy="1077218"/>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b="0">
                <a:latin typeface="微软雅黑" panose="020B0503020204020204" pitchFamily="34" charset="-122"/>
                <a:ea typeface="微软雅黑" panose="020B0503020204020204" pitchFamily="34" charset="-122"/>
              </a:defRPr>
            </a:lvl1pPr>
          </a:lstStyle>
          <a:p>
            <a:pPr>
              <a:lnSpc>
                <a:spcPct val="100000"/>
              </a:lnSpc>
            </a:pPr>
            <a:r>
              <a:rPr lang="zh-CN" altLang="en-US" b="1" dirty="0"/>
              <a:t>残差分组线性变换：在分组线性变换的基础上，额外加入了</a:t>
            </a:r>
            <a:r>
              <a:rPr lang="zh-CN" altLang="en-US" b="1" dirty="0">
                <a:solidFill>
                  <a:srgbClr val="C00000"/>
                </a:solidFill>
              </a:rPr>
              <a:t>残差连接</a:t>
            </a:r>
            <a:r>
              <a:rPr lang="zh-CN" altLang="en-US" b="1" dirty="0"/>
              <a:t>、</a:t>
            </a:r>
            <a:r>
              <a:rPr lang="zh-CN" altLang="en-US" b="1" dirty="0">
                <a:solidFill>
                  <a:srgbClr val="C00000"/>
                </a:solidFill>
              </a:rPr>
              <a:t>分组切分</a:t>
            </a:r>
            <a:r>
              <a:rPr lang="zh-CN" altLang="en-US" b="1" dirty="0"/>
              <a:t>和</a:t>
            </a:r>
            <a:r>
              <a:rPr lang="zh-CN" altLang="en-US" b="1" dirty="0">
                <a:solidFill>
                  <a:srgbClr val="C00000"/>
                </a:solidFill>
              </a:rPr>
              <a:t>混合器</a:t>
            </a:r>
            <a:r>
              <a:rPr lang="zh-CN" altLang="en-US" b="1" dirty="0"/>
              <a:t>等相关操作和部件。</a:t>
            </a:r>
          </a:p>
        </p:txBody>
      </p:sp>
      <p:sp>
        <p:nvSpPr>
          <p:cNvPr id="76" name="文本框 75">
            <a:extLst>
              <a:ext uri="{FF2B5EF4-FFF2-40B4-BE49-F238E27FC236}">
                <a16:creationId xmlns:a16="http://schemas.microsoft.com/office/drawing/2014/main" id="{B6D77F1E-0D48-34B5-5C72-38CBB1ACDB7A}"/>
              </a:ext>
            </a:extLst>
          </p:cNvPr>
          <p:cNvSpPr txBox="1"/>
          <p:nvPr/>
        </p:nvSpPr>
        <p:spPr>
          <a:xfrm>
            <a:off x="6600056" y="5425566"/>
            <a:ext cx="2592287" cy="1077218"/>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b="0">
                <a:latin typeface="微软雅黑" panose="020B0503020204020204" pitchFamily="34" charset="-122"/>
                <a:ea typeface="微软雅黑" panose="020B0503020204020204" pitchFamily="34" charset="-122"/>
              </a:defRPr>
            </a:lvl1pPr>
          </a:lstStyle>
          <a:p>
            <a:pPr>
              <a:lnSpc>
                <a:spcPct val="100000"/>
              </a:lnSpc>
            </a:pPr>
            <a:r>
              <a:rPr lang="zh-CN" altLang="en-US" b="1" dirty="0"/>
              <a:t>“钻石”型缩放单元：含有</a:t>
            </a:r>
            <a:r>
              <a:rPr lang="zh-CN" altLang="en-US" b="1" dirty="0">
                <a:solidFill>
                  <a:srgbClr val="C00000"/>
                </a:solidFill>
              </a:rPr>
              <a:t>维度扩张</a:t>
            </a:r>
            <a:r>
              <a:rPr lang="zh-CN" altLang="en-US" b="1" dirty="0"/>
              <a:t>和</a:t>
            </a:r>
            <a:r>
              <a:rPr lang="zh-CN" altLang="en-US" b="1" dirty="0">
                <a:solidFill>
                  <a:srgbClr val="C00000"/>
                </a:solidFill>
              </a:rPr>
              <a:t>维度收缩</a:t>
            </a:r>
            <a:r>
              <a:rPr lang="zh-CN" altLang="en-US" b="1" dirty="0"/>
              <a:t>两个阶段，基本操作为残差分组线性变换。</a:t>
            </a:r>
          </a:p>
        </p:txBody>
      </p:sp>
      <p:sp>
        <p:nvSpPr>
          <p:cNvPr id="77" name="文本框 76">
            <a:extLst>
              <a:ext uri="{FF2B5EF4-FFF2-40B4-BE49-F238E27FC236}">
                <a16:creationId xmlns:a16="http://schemas.microsoft.com/office/drawing/2014/main" id="{EABB258A-59F1-F48B-A6CB-B411E73D9E5A}"/>
              </a:ext>
            </a:extLst>
          </p:cNvPr>
          <p:cNvSpPr txBox="1"/>
          <p:nvPr/>
        </p:nvSpPr>
        <p:spPr>
          <a:xfrm>
            <a:off x="9300355" y="5425566"/>
            <a:ext cx="2052229" cy="1077218"/>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r>
              <a:rPr lang="zh-CN" altLang="en-US" dirty="0"/>
              <a:t>逐块缩放机制：每一个六边形为一个扩张缩放单元，不同单元的形状</a:t>
            </a:r>
            <a:r>
              <a:rPr lang="zh-CN" altLang="en-US" dirty="0">
                <a:solidFill>
                  <a:srgbClr val="C00000"/>
                </a:solidFill>
              </a:rPr>
              <a:t>不尽相同</a:t>
            </a:r>
            <a:r>
              <a:rPr lang="zh-CN" altLang="en-US" dirty="0"/>
              <a:t>。</a:t>
            </a:r>
            <a:endParaRPr lang="en-US" altLang="zh-CN" dirty="0"/>
          </a:p>
        </p:txBody>
      </p:sp>
      <p:sp>
        <p:nvSpPr>
          <p:cNvPr id="79" name="文本框 78">
            <a:extLst>
              <a:ext uri="{FF2B5EF4-FFF2-40B4-BE49-F238E27FC236}">
                <a16:creationId xmlns:a16="http://schemas.microsoft.com/office/drawing/2014/main" id="{0C19C67D-B969-320B-CEA3-320111DF3A65}"/>
              </a:ext>
            </a:extLst>
          </p:cNvPr>
          <p:cNvSpPr txBox="1"/>
          <p:nvPr/>
        </p:nvSpPr>
        <p:spPr>
          <a:xfrm>
            <a:off x="9624393" y="3284984"/>
            <a:ext cx="2357027" cy="1895519"/>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包含</a:t>
            </a:r>
            <a:r>
              <a:rPr lang="en-US" altLang="zh-CN" dirty="0"/>
              <a:t>5</a:t>
            </a:r>
            <a:r>
              <a:rPr lang="zh-CN" altLang="en-US" dirty="0"/>
              <a:t>个主要参数：深度（层数）</a:t>
            </a:r>
            <a:r>
              <a:rPr lang="en-US" altLang="zh-CN" dirty="0"/>
              <a:t>N</a:t>
            </a:r>
            <a:r>
              <a:rPr lang="zh-CN" altLang="en-US" dirty="0"/>
              <a:t>、宽度因子</a:t>
            </a:r>
            <a:r>
              <a:rPr lang="en-US" altLang="zh-CN" dirty="0"/>
              <a:t>m</a:t>
            </a:r>
            <a:r>
              <a:rPr lang="en-US" altLang="zh-CN" baseline="-25000" dirty="0"/>
              <a:t>w</a:t>
            </a:r>
            <a:r>
              <a:rPr lang="zh-CN" altLang="en-US" dirty="0"/>
              <a:t>、输入维度</a:t>
            </a:r>
            <a:r>
              <a:rPr lang="en-US" altLang="zh-CN" dirty="0"/>
              <a:t>d</a:t>
            </a:r>
            <a:r>
              <a:rPr lang="en-US" altLang="zh-CN" baseline="-25000" dirty="0"/>
              <a:t>i</a:t>
            </a:r>
            <a:r>
              <a:rPr lang="zh-CN" altLang="en-US" dirty="0"/>
              <a:t>、输出维度</a:t>
            </a:r>
            <a:r>
              <a:rPr lang="en-US" altLang="zh-CN" dirty="0"/>
              <a:t>d</a:t>
            </a:r>
            <a:r>
              <a:rPr lang="en-US" altLang="zh-CN" baseline="-25000" dirty="0"/>
              <a:t>o</a:t>
            </a:r>
            <a:r>
              <a:rPr lang="zh-CN" altLang="en-US" dirty="0"/>
              <a:t>和分组线性变换的最大组数</a:t>
            </a:r>
            <a:r>
              <a:rPr lang="en-US" altLang="zh-CN" dirty="0" err="1"/>
              <a:t>g</a:t>
            </a:r>
            <a:r>
              <a:rPr lang="en-US" altLang="zh-CN" baseline="-25000" dirty="0" err="1"/>
              <a:t>max</a:t>
            </a:r>
            <a:r>
              <a:rPr lang="zh-CN" altLang="en-US" dirty="0"/>
              <a:t>。</a:t>
            </a:r>
          </a:p>
        </p:txBody>
      </p:sp>
      <p:sp>
        <p:nvSpPr>
          <p:cNvPr id="80" name="文本框 79">
            <a:extLst>
              <a:ext uri="{FF2B5EF4-FFF2-40B4-BE49-F238E27FC236}">
                <a16:creationId xmlns:a16="http://schemas.microsoft.com/office/drawing/2014/main" id="{4604BDC9-79A0-8881-F743-038A4A43A43F}"/>
              </a:ext>
            </a:extLst>
          </p:cNvPr>
          <p:cNvSpPr txBox="1"/>
          <p:nvPr/>
        </p:nvSpPr>
        <p:spPr>
          <a:xfrm>
            <a:off x="5473077" y="4843160"/>
            <a:ext cx="463080"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(a)</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A5D6CE43-E010-0D89-CEBD-9A891908A991}"/>
              </a:ext>
            </a:extLst>
          </p:cNvPr>
          <p:cNvSpPr txBox="1"/>
          <p:nvPr/>
        </p:nvSpPr>
        <p:spPr>
          <a:xfrm>
            <a:off x="7502509" y="4843160"/>
            <a:ext cx="523321"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(b)</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204991C5-E90A-88F8-DAE8-9ADA05CC268E}"/>
              </a:ext>
            </a:extLst>
          </p:cNvPr>
          <p:cNvSpPr txBox="1"/>
          <p:nvPr/>
        </p:nvSpPr>
        <p:spPr>
          <a:xfrm>
            <a:off x="9068815" y="4843160"/>
            <a:ext cx="463080"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(c)</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83" name="箭头: 下 82">
            <a:extLst>
              <a:ext uri="{FF2B5EF4-FFF2-40B4-BE49-F238E27FC236}">
                <a16:creationId xmlns:a16="http://schemas.microsoft.com/office/drawing/2014/main" id="{890D2582-BE19-A260-B715-01A77E308D36}"/>
              </a:ext>
            </a:extLst>
          </p:cNvPr>
          <p:cNvSpPr/>
          <p:nvPr/>
        </p:nvSpPr>
        <p:spPr>
          <a:xfrm>
            <a:off x="4691844" y="51450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箭头: 下 83">
            <a:extLst>
              <a:ext uri="{FF2B5EF4-FFF2-40B4-BE49-F238E27FC236}">
                <a16:creationId xmlns:a16="http://schemas.microsoft.com/office/drawing/2014/main" id="{D63C14FB-5E02-A860-D745-738BCF6AF632}"/>
              </a:ext>
            </a:extLst>
          </p:cNvPr>
          <p:cNvSpPr/>
          <p:nvPr/>
        </p:nvSpPr>
        <p:spPr>
          <a:xfrm rot="20554672">
            <a:off x="6757613" y="51450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箭头: 下 84">
            <a:extLst>
              <a:ext uri="{FF2B5EF4-FFF2-40B4-BE49-F238E27FC236}">
                <a16:creationId xmlns:a16="http://schemas.microsoft.com/office/drawing/2014/main" id="{04310FC7-8711-2652-B05F-B4650B2C1709}"/>
              </a:ext>
            </a:extLst>
          </p:cNvPr>
          <p:cNvSpPr/>
          <p:nvPr/>
        </p:nvSpPr>
        <p:spPr>
          <a:xfrm rot="18015197">
            <a:off x="9270179" y="5142800"/>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415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2.1 </a:t>
            </a:r>
            <a:r>
              <a:rPr lang="zh-CN" altLang="en-US" sz="2000" dirty="0">
                <a:solidFill>
                  <a:schemeClr val="accent1"/>
                </a:solidFill>
                <a:latin typeface="微软雅黑" panose="020B0503020204020204" pitchFamily="34" charset="-122"/>
                <a:ea typeface="微软雅黑" panose="020B0503020204020204" pitchFamily="34" charset="-122"/>
              </a:rPr>
              <a:t>基于残差分组线性变换解码器的自动语音识别（第</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章）</a:t>
            </a:r>
            <a:endParaRPr lang="en-US" altLang="zh-CN" sz="2000" dirty="0">
              <a:solidFill>
                <a:schemeClr val="accent1"/>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en-US" altLang="zh-CN" sz="2000" dirty="0">
                <a:solidFill>
                  <a:schemeClr val="accent1"/>
                </a:solidFill>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轻量级</a:t>
            </a:r>
            <a:r>
              <a:rPr lang="en-US" altLang="zh-CN" sz="2000" dirty="0">
                <a:solidFill>
                  <a:schemeClr val="accent1"/>
                </a:solidFill>
                <a:latin typeface="微软雅黑" panose="020B0503020204020204" pitchFamily="34" charset="-122"/>
                <a:ea typeface="微软雅黑" panose="020B0503020204020204" pitchFamily="34" charset="-122"/>
              </a:rPr>
              <a:t>Transformer</a:t>
            </a:r>
            <a:r>
              <a:rPr lang="zh-CN" altLang="en-US" sz="2000" dirty="0">
                <a:solidFill>
                  <a:schemeClr val="accent1"/>
                </a:solidFill>
                <a:latin typeface="微软雅黑" panose="020B0503020204020204" pitchFamily="34" charset="-122"/>
                <a:ea typeface="微软雅黑" panose="020B0503020204020204" pitchFamily="34" charset="-122"/>
              </a:rPr>
              <a:t>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5375920" y="44301"/>
            <a:ext cx="165629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研究背景及意义</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总结与展望</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982730" y="45047"/>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主要工作</a:t>
            </a:r>
          </a:p>
        </p:txBody>
      </p:sp>
      <p:sp>
        <p:nvSpPr>
          <p:cNvPr id="2" name="Rectangle 247">
            <a:extLst>
              <a:ext uri="{FF2B5EF4-FFF2-40B4-BE49-F238E27FC236}">
                <a16:creationId xmlns:a16="http://schemas.microsoft.com/office/drawing/2014/main" id="{D0333E19-3A7E-49FA-B983-F71642EBD728}"/>
              </a:ext>
            </a:extLst>
          </p:cNvPr>
          <p:cNvSpPr>
            <a:spLocks noChangeArrowheads="1"/>
          </p:cNvSpPr>
          <p:nvPr/>
        </p:nvSpPr>
        <p:spPr bwMode="auto">
          <a:xfrm>
            <a:off x="5051884" y="18562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49">
            <a:extLst>
              <a:ext uri="{FF2B5EF4-FFF2-40B4-BE49-F238E27FC236}">
                <a16:creationId xmlns:a16="http://schemas.microsoft.com/office/drawing/2014/main" id="{B5182ED9-F65F-4BEB-BD84-6E05377AA2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71">
            <a:extLst>
              <a:ext uri="{FF2B5EF4-FFF2-40B4-BE49-F238E27FC236}">
                <a16:creationId xmlns:a16="http://schemas.microsoft.com/office/drawing/2014/main" id="{8E8F8CC4-2F81-40D4-9EDC-575AAAEFB97A}"/>
              </a:ext>
            </a:extLst>
          </p:cNvPr>
          <p:cNvSpPr>
            <a:spLocks noChangeArrowheads="1"/>
          </p:cNvSpPr>
          <p:nvPr/>
        </p:nvSpPr>
        <p:spPr bwMode="auto">
          <a:xfrm>
            <a:off x="-23385" y="401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AutoShape 4">
            <a:extLst>
              <a:ext uri="{FF2B5EF4-FFF2-40B4-BE49-F238E27FC236}">
                <a16:creationId xmlns:a16="http://schemas.microsoft.com/office/drawing/2014/main" id="{CCD17ABB-8AC3-B4DD-335B-24A178FB7AB0}"/>
              </a:ext>
            </a:extLst>
          </p:cNvPr>
          <p:cNvSpPr>
            <a:spLocks noChangeArrowheads="1"/>
          </p:cNvSpPr>
          <p:nvPr/>
        </p:nvSpPr>
        <p:spPr bwMode="auto">
          <a:xfrm>
            <a:off x="192082" y="1424477"/>
            <a:ext cx="1943478"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轻量级前馈网络层</a:t>
            </a:r>
          </a:p>
        </p:txBody>
      </p:sp>
      <p:sp>
        <p:nvSpPr>
          <p:cNvPr id="7" name="文本框 6">
            <a:extLst>
              <a:ext uri="{FF2B5EF4-FFF2-40B4-BE49-F238E27FC236}">
                <a16:creationId xmlns:a16="http://schemas.microsoft.com/office/drawing/2014/main" id="{D8AEBAAA-B6D1-AD03-3B34-03345E91BAD6}"/>
              </a:ext>
            </a:extLst>
          </p:cNvPr>
          <p:cNvSpPr txBox="1"/>
          <p:nvPr/>
        </p:nvSpPr>
        <p:spPr>
          <a:xfrm>
            <a:off x="192082" y="3560357"/>
            <a:ext cx="3635666" cy="336695"/>
          </a:xfrm>
          <a:prstGeom prst="rect">
            <a:avLst/>
          </a:prstGeom>
          <a:noFill/>
          <a:ln w="19050">
            <a:no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pPr algn="ctr">
              <a:lnSpc>
                <a:spcPct val="150000"/>
              </a:lnSpc>
            </a:pPr>
            <a:r>
              <a:rPr lang="zh-CN" altLang="en-US" sz="1200" dirty="0"/>
              <a:t>普通前馈网络层（左）和轻量级前馈网络层（右）</a:t>
            </a:r>
          </a:p>
        </p:txBody>
      </p:sp>
      <p:pic>
        <p:nvPicPr>
          <p:cNvPr id="11" name="图片 10">
            <a:extLst>
              <a:ext uri="{FF2B5EF4-FFF2-40B4-BE49-F238E27FC236}">
                <a16:creationId xmlns:a16="http://schemas.microsoft.com/office/drawing/2014/main" id="{2EC4F4AA-A378-3A39-AB65-81D474E1CBF9}"/>
              </a:ext>
            </a:extLst>
          </p:cNvPr>
          <p:cNvPicPr>
            <a:picLocks noChangeAspect="1"/>
          </p:cNvPicPr>
          <p:nvPr/>
        </p:nvPicPr>
        <p:blipFill>
          <a:blip r:embed="rId3"/>
          <a:stretch>
            <a:fillRect/>
          </a:stretch>
        </p:blipFill>
        <p:spPr>
          <a:xfrm>
            <a:off x="402095" y="1916832"/>
            <a:ext cx="3215640" cy="1722120"/>
          </a:xfrm>
          <a:prstGeom prst="rect">
            <a:avLst/>
          </a:prstGeom>
        </p:spPr>
      </p:pic>
      <p:sp>
        <p:nvSpPr>
          <p:cNvPr id="12" name="文本框 11">
            <a:extLst>
              <a:ext uri="{FF2B5EF4-FFF2-40B4-BE49-F238E27FC236}">
                <a16:creationId xmlns:a16="http://schemas.microsoft.com/office/drawing/2014/main" id="{C7C81928-719A-01C5-CE81-8E9E5F752134}"/>
              </a:ext>
            </a:extLst>
          </p:cNvPr>
          <p:cNvSpPr txBox="1"/>
          <p:nvPr/>
        </p:nvSpPr>
        <p:spPr>
          <a:xfrm>
            <a:off x="3692197" y="1857517"/>
            <a:ext cx="2193790" cy="1895519"/>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00000"/>
              </a:lnSpc>
              <a:defRPr sz="1600">
                <a:latin typeface="微软雅黑" panose="020B0503020204020204" pitchFamily="34" charset="-122"/>
                <a:ea typeface="微软雅黑" panose="020B0503020204020204" pitchFamily="34" charset="-122"/>
              </a:defRPr>
            </a:lvl1pPr>
          </a:lstStyle>
          <a:p>
            <a:pPr>
              <a:lnSpc>
                <a:spcPct val="150000"/>
              </a:lnSpc>
            </a:pPr>
            <a:r>
              <a:rPr lang="zh-CN" altLang="en-US" dirty="0"/>
              <a:t>在对维度变化的倍数相同的情况下，轻量级前馈网络层的参数量是普通前馈网络层的</a:t>
            </a:r>
            <a:r>
              <a:rPr lang="en-US" altLang="zh-CN" dirty="0">
                <a:solidFill>
                  <a:srgbClr val="C00000"/>
                </a:solidFill>
              </a:rPr>
              <a:t>1/r</a:t>
            </a:r>
            <a:r>
              <a:rPr lang="en-US" altLang="zh-CN" baseline="30000" dirty="0">
                <a:solidFill>
                  <a:srgbClr val="C00000"/>
                </a:solidFill>
              </a:rPr>
              <a:t>2</a:t>
            </a:r>
            <a:r>
              <a:rPr lang="zh-CN" altLang="en-US" dirty="0"/>
              <a:t>。</a:t>
            </a:r>
          </a:p>
        </p:txBody>
      </p:sp>
      <p:pic>
        <p:nvPicPr>
          <p:cNvPr id="14" name="图片 13">
            <a:extLst>
              <a:ext uri="{FF2B5EF4-FFF2-40B4-BE49-F238E27FC236}">
                <a16:creationId xmlns:a16="http://schemas.microsoft.com/office/drawing/2014/main" id="{2F87A953-A63E-F69B-3DB4-CE8C1F7A40AA}"/>
              </a:ext>
            </a:extLst>
          </p:cNvPr>
          <p:cNvPicPr>
            <a:picLocks noChangeAspect="1"/>
          </p:cNvPicPr>
          <p:nvPr/>
        </p:nvPicPr>
        <p:blipFill>
          <a:blip r:embed="rId4"/>
          <a:stretch>
            <a:fillRect/>
          </a:stretch>
        </p:blipFill>
        <p:spPr>
          <a:xfrm>
            <a:off x="206226" y="4413140"/>
            <a:ext cx="5665918" cy="1277253"/>
          </a:xfrm>
          <a:prstGeom prst="rect">
            <a:avLst/>
          </a:prstGeom>
        </p:spPr>
      </p:pic>
      <p:pic>
        <p:nvPicPr>
          <p:cNvPr id="21" name="图片 20">
            <a:extLst>
              <a:ext uri="{FF2B5EF4-FFF2-40B4-BE49-F238E27FC236}">
                <a16:creationId xmlns:a16="http://schemas.microsoft.com/office/drawing/2014/main" id="{8EFE9C15-E302-9842-794F-F9DECA78EBFD}"/>
              </a:ext>
            </a:extLst>
          </p:cNvPr>
          <p:cNvPicPr>
            <a:picLocks noChangeAspect="1"/>
          </p:cNvPicPr>
          <p:nvPr/>
        </p:nvPicPr>
        <p:blipFill>
          <a:blip r:embed="rId5"/>
          <a:stretch>
            <a:fillRect/>
          </a:stretch>
        </p:blipFill>
        <p:spPr>
          <a:xfrm>
            <a:off x="6598309" y="1864360"/>
            <a:ext cx="4989559" cy="4035201"/>
          </a:xfrm>
          <a:prstGeom prst="rect">
            <a:avLst/>
          </a:prstGeom>
        </p:spPr>
      </p:pic>
      <p:sp>
        <p:nvSpPr>
          <p:cNvPr id="22" name="AutoShape 4">
            <a:extLst>
              <a:ext uri="{FF2B5EF4-FFF2-40B4-BE49-F238E27FC236}">
                <a16:creationId xmlns:a16="http://schemas.microsoft.com/office/drawing/2014/main" id="{2F1F96AD-68A9-8E1A-5FC1-7CC6C0BC72E5}"/>
              </a:ext>
            </a:extLst>
          </p:cNvPr>
          <p:cNvSpPr>
            <a:spLocks noChangeArrowheads="1"/>
          </p:cNvSpPr>
          <p:nvPr/>
        </p:nvSpPr>
        <p:spPr bwMode="auto">
          <a:xfrm>
            <a:off x="192082" y="3939196"/>
            <a:ext cx="1511430"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轻量级解码器</a:t>
            </a:r>
          </a:p>
        </p:txBody>
      </p:sp>
      <p:cxnSp>
        <p:nvCxnSpPr>
          <p:cNvPr id="24" name="直接连接符 23">
            <a:extLst>
              <a:ext uri="{FF2B5EF4-FFF2-40B4-BE49-F238E27FC236}">
                <a16:creationId xmlns:a16="http://schemas.microsoft.com/office/drawing/2014/main" id="{557DF2F9-7844-40CF-2D94-E9F1B67B6D5B}"/>
              </a:ext>
            </a:extLst>
          </p:cNvPr>
          <p:cNvCxnSpPr>
            <a:cxnSpLocks/>
          </p:cNvCxnSpPr>
          <p:nvPr/>
        </p:nvCxnSpPr>
        <p:spPr>
          <a:xfrm flipV="1">
            <a:off x="6096000" y="1772816"/>
            <a:ext cx="0" cy="4488799"/>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53E1731-1A4D-4784-DC2F-7C9F622BC212}"/>
              </a:ext>
            </a:extLst>
          </p:cNvPr>
          <p:cNvSpPr txBox="1"/>
          <p:nvPr/>
        </p:nvSpPr>
        <p:spPr>
          <a:xfrm>
            <a:off x="217270" y="5773825"/>
            <a:ext cx="2998410" cy="787523"/>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对于每个解码器块，都有与之相对应的扩张缩放单元。</a:t>
            </a:r>
            <a:endParaRPr lang="en-US" altLang="zh-CN" dirty="0"/>
          </a:p>
        </p:txBody>
      </p:sp>
      <p:sp>
        <p:nvSpPr>
          <p:cNvPr id="29" name="文本框 28">
            <a:extLst>
              <a:ext uri="{FF2B5EF4-FFF2-40B4-BE49-F238E27FC236}">
                <a16:creationId xmlns:a16="http://schemas.microsoft.com/office/drawing/2014/main" id="{D2EFB4A6-FFCD-64CF-8DC7-9838CD658C61}"/>
              </a:ext>
            </a:extLst>
          </p:cNvPr>
          <p:cNvSpPr txBox="1"/>
          <p:nvPr/>
        </p:nvSpPr>
        <p:spPr>
          <a:xfrm>
            <a:off x="3323556" y="5773825"/>
            <a:ext cx="2548588" cy="787523"/>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r>
              <a:rPr lang="zh-CN" altLang="en-US" dirty="0"/>
              <a:t>使用轻量级前馈网络层进一步减小网络参数量。</a:t>
            </a:r>
            <a:endParaRPr lang="en-US" altLang="zh-CN" dirty="0"/>
          </a:p>
        </p:txBody>
      </p:sp>
      <p:sp>
        <p:nvSpPr>
          <p:cNvPr id="32" name="箭头: 下 31">
            <a:extLst>
              <a:ext uri="{FF2B5EF4-FFF2-40B4-BE49-F238E27FC236}">
                <a16:creationId xmlns:a16="http://schemas.microsoft.com/office/drawing/2014/main" id="{11744E28-907E-0869-520F-CD1689BEE814}"/>
              </a:ext>
            </a:extLst>
          </p:cNvPr>
          <p:cNvSpPr/>
          <p:nvPr/>
        </p:nvSpPr>
        <p:spPr>
          <a:xfrm rot="1057423">
            <a:off x="6656829" y="5172489"/>
            <a:ext cx="360040" cy="87511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C66273F-96F8-55B9-5D16-EBBEACC8A11E}"/>
              </a:ext>
            </a:extLst>
          </p:cNvPr>
          <p:cNvSpPr/>
          <p:nvPr/>
        </p:nvSpPr>
        <p:spPr>
          <a:xfrm>
            <a:off x="349011" y="4646276"/>
            <a:ext cx="706430" cy="10441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63482B7C-1F26-8DE6-1E24-593D69A15F03}"/>
              </a:ext>
            </a:extLst>
          </p:cNvPr>
          <p:cNvSpPr/>
          <p:nvPr/>
        </p:nvSpPr>
        <p:spPr>
          <a:xfrm>
            <a:off x="4302625" y="4653377"/>
            <a:ext cx="706430" cy="8278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F98033B2-4E47-B6A8-EFF0-3C9FA78BEE95}"/>
              </a:ext>
            </a:extLst>
          </p:cNvPr>
          <p:cNvSpPr/>
          <p:nvPr/>
        </p:nvSpPr>
        <p:spPr>
          <a:xfrm rot="19047599">
            <a:off x="907155" y="5608928"/>
            <a:ext cx="360040" cy="3297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AutoShape 4">
            <a:extLst>
              <a:ext uri="{FF2B5EF4-FFF2-40B4-BE49-F238E27FC236}">
                <a16:creationId xmlns:a16="http://schemas.microsoft.com/office/drawing/2014/main" id="{5906D831-1783-5854-0F9D-2D8771E8D575}"/>
              </a:ext>
            </a:extLst>
          </p:cNvPr>
          <p:cNvSpPr>
            <a:spLocks noChangeArrowheads="1"/>
          </p:cNvSpPr>
          <p:nvPr/>
        </p:nvSpPr>
        <p:spPr bwMode="auto">
          <a:xfrm>
            <a:off x="6204012" y="1421084"/>
            <a:ext cx="2689209" cy="431800"/>
          </a:xfrm>
          <a:prstGeom prst="roundRect">
            <a:avLst>
              <a:gd name="adj" fmla="val 9106"/>
            </a:avLst>
          </a:prstGeom>
          <a:solidFill>
            <a:schemeClr val="accent2">
              <a:lumMod val="50000"/>
            </a:schemeClr>
          </a:solidFill>
          <a:ln w="25400" cap="flat" cmpd="sng">
            <a:solidFill>
              <a:schemeClr val="bg1"/>
            </a:solidFill>
            <a:round/>
          </a:ln>
          <a:effectLst/>
        </p:spPr>
        <p:txBody>
          <a:bodyPr wrap="none" anchor="ctr"/>
          <a:lstStyle/>
          <a:p>
            <a:pPr algn="ctr">
              <a:buClrTx/>
              <a:buSzTx/>
              <a:buFontTx/>
            </a:pPr>
            <a:r>
              <a:rPr lang="zh-CN" altLang="en-US" sz="1800" dirty="0">
                <a:solidFill>
                  <a:schemeClr val="bg1"/>
                </a:solidFill>
                <a:latin typeface="Arial" panose="020B0604020202020204" pitchFamily="34" charset="0"/>
                <a:ea typeface="华文楷体" panose="02010600040101010101" pitchFamily="2" charset="-122"/>
              </a:rPr>
              <a:t>轻量级</a:t>
            </a:r>
            <a:r>
              <a:rPr lang="en-US" altLang="zh-CN" sz="1800" dirty="0">
                <a:solidFill>
                  <a:schemeClr val="bg1"/>
                </a:solidFill>
                <a:latin typeface="Arial" panose="020B0604020202020204" pitchFamily="34" charset="0"/>
                <a:ea typeface="华文楷体" panose="02010600040101010101" pitchFamily="2" charset="-122"/>
              </a:rPr>
              <a:t>Transformer</a:t>
            </a:r>
            <a:r>
              <a:rPr lang="zh-CN" altLang="en-US" sz="1800" dirty="0">
                <a:solidFill>
                  <a:schemeClr val="bg1"/>
                </a:solidFill>
                <a:latin typeface="Arial" panose="020B0604020202020204" pitchFamily="34" charset="0"/>
                <a:ea typeface="华文楷体" panose="02010600040101010101" pitchFamily="2" charset="-122"/>
              </a:rPr>
              <a:t>模型</a:t>
            </a:r>
          </a:p>
        </p:txBody>
      </p:sp>
      <p:sp>
        <p:nvSpPr>
          <p:cNvPr id="53" name="文本框 52">
            <a:extLst>
              <a:ext uri="{FF2B5EF4-FFF2-40B4-BE49-F238E27FC236}">
                <a16:creationId xmlns:a16="http://schemas.microsoft.com/office/drawing/2014/main" id="{09F7793B-C7FD-D6E8-4550-2C5F7C622152}"/>
              </a:ext>
            </a:extLst>
          </p:cNvPr>
          <p:cNvSpPr txBox="1"/>
          <p:nvPr/>
        </p:nvSpPr>
        <p:spPr>
          <a:xfrm>
            <a:off x="6204756" y="5976573"/>
            <a:ext cx="5776664" cy="584775"/>
          </a:xfrm>
          <a:prstGeom prst="rect">
            <a:avLst/>
          </a:prstGeom>
          <a:noFill/>
          <a:ln w="19050">
            <a:solidFill>
              <a:schemeClr val="accent6">
                <a:lumMod val="50000"/>
              </a:schemeClr>
            </a:solidFill>
          </a:ln>
        </p:spPr>
        <p:txBody>
          <a:bodyPr wrap="square" rtlCol="0">
            <a:spAutoFit/>
          </a:bodyPr>
          <a:lstStyle>
            <a:defPPr>
              <a:defRPr lang="zh-CN"/>
            </a:defPPr>
            <a:lvl1pPr algn="just" eaLnBrk="1">
              <a:lnSpc>
                <a:spcPct val="150000"/>
              </a:lnSpc>
              <a:defRPr sz="1600">
                <a:latin typeface="微软雅黑" panose="020B0503020204020204" pitchFamily="34" charset="-122"/>
                <a:ea typeface="微软雅黑" panose="020B0503020204020204" pitchFamily="34" charset="-122"/>
              </a:defRPr>
            </a:lvl1pPr>
          </a:lstStyle>
          <a:p>
            <a:pPr>
              <a:lnSpc>
                <a:spcPct val="100000"/>
              </a:lnSpc>
            </a:pPr>
            <a:r>
              <a:rPr lang="zh-CN" altLang="en-US" dirty="0"/>
              <a:t>使用卷积模块对语音特征进行时间维度上的压缩，减少其中噪点（信息）造成的影响。</a:t>
            </a:r>
            <a:endParaRPr lang="en-US" altLang="zh-CN" dirty="0"/>
          </a:p>
        </p:txBody>
      </p:sp>
      <p:sp>
        <p:nvSpPr>
          <p:cNvPr id="55" name="矩形 54">
            <a:extLst>
              <a:ext uri="{FF2B5EF4-FFF2-40B4-BE49-F238E27FC236}">
                <a16:creationId xmlns:a16="http://schemas.microsoft.com/office/drawing/2014/main" id="{75F7871D-0619-6452-AC64-8714BFA52F4C}"/>
              </a:ext>
            </a:extLst>
          </p:cNvPr>
          <p:cNvSpPr/>
          <p:nvPr/>
        </p:nvSpPr>
        <p:spPr>
          <a:xfrm>
            <a:off x="7032219" y="4840276"/>
            <a:ext cx="706430" cy="3169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9142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35148</TotalTime>
  <Words>6257</Words>
  <Application>Microsoft Office PowerPoint</Application>
  <PresentationFormat>宽屏</PresentationFormat>
  <Paragraphs>392</Paragraphs>
  <Slides>30</Slides>
  <Notes>30</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2</vt:i4>
      </vt:variant>
      <vt:variant>
        <vt:lpstr>幻灯片标题</vt:lpstr>
      </vt:variant>
      <vt:variant>
        <vt:i4>30</vt:i4>
      </vt:variant>
    </vt:vector>
  </HeadingPairs>
  <TitlesOfParts>
    <vt:vector size="47" baseType="lpstr">
      <vt:lpstr>Arial Unicode MS</vt:lpstr>
      <vt:lpstr>HelveticaNeueLT Std</vt:lpstr>
      <vt:lpstr>华文楷体</vt:lpstr>
      <vt:lpstr>华文细黑</vt:lpstr>
      <vt:lpstr>宋体</vt:lpstr>
      <vt:lpstr>碳纤维正粗黑简体</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1864</cp:revision>
  <dcterms:created xsi:type="dcterms:W3CDTF">2015-05-09T23:57:00Z</dcterms:created>
  <dcterms:modified xsi:type="dcterms:W3CDTF">2023-05-16T12:10:19Z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